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Horizon" charset="1" panose="02000500000000000000"/>
      <p:regular r:id="rId14"/>
    </p:embeddedFont>
    <p:embeddedFont>
      <p:font typeface="Retropix"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49047" y="2764629"/>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6331099" y="2763901"/>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48690" y="3476065"/>
            <a:ext cx="16390619" cy="2343154"/>
          </a:xfrm>
          <a:prstGeom prst="rect">
            <a:avLst/>
          </a:prstGeom>
        </p:spPr>
        <p:txBody>
          <a:bodyPr anchor="t" rtlCol="false" tIns="0" lIns="0" bIns="0" rIns="0">
            <a:spAutoFit/>
          </a:bodyPr>
          <a:lstStyle/>
          <a:p>
            <a:pPr algn="ctr">
              <a:lnSpc>
                <a:spcPts val="8625"/>
              </a:lnSpc>
            </a:pPr>
            <a:r>
              <a:rPr lang="en-US" sz="7500">
                <a:solidFill>
                  <a:srgbClr val="FFFFFF"/>
                </a:solidFill>
                <a:latin typeface="Retropix Bold"/>
              </a:rPr>
              <a:t>MACHINE LEARNING BASED ANALYSIS FOR DIVERSEVUL DATASET </a:t>
            </a:r>
          </a:p>
        </p:txBody>
      </p:sp>
      <p:sp>
        <p:nvSpPr>
          <p:cNvPr name="TextBox 5" id="5"/>
          <p:cNvSpPr txBox="true"/>
          <p:nvPr/>
        </p:nvSpPr>
        <p:spPr>
          <a:xfrm rot="0">
            <a:off x="3755413" y="6150242"/>
            <a:ext cx="10777175" cy="596900"/>
          </a:xfrm>
          <a:prstGeom prst="rect">
            <a:avLst/>
          </a:prstGeom>
        </p:spPr>
        <p:txBody>
          <a:bodyPr anchor="t" rtlCol="false" tIns="0" lIns="0" bIns="0" rIns="0">
            <a:spAutoFit/>
          </a:bodyPr>
          <a:lstStyle/>
          <a:p>
            <a:pPr algn="ctr">
              <a:lnSpc>
                <a:spcPts val="4899"/>
              </a:lnSpc>
              <a:spcBef>
                <a:spcPct val="0"/>
              </a:spcBef>
            </a:pPr>
            <a:r>
              <a:rPr lang="en-US" sz="3499">
                <a:solidFill>
                  <a:srgbClr val="87DDEB"/>
                </a:solidFill>
                <a:latin typeface="Lato"/>
              </a:rPr>
              <a:t>Refik Can Öztaş</a:t>
            </a:r>
          </a:p>
        </p:txBody>
      </p:sp>
      <p:sp>
        <p:nvSpPr>
          <p:cNvPr name="Freeform 6" id="6"/>
          <p:cNvSpPr/>
          <p:nvPr/>
        </p:nvSpPr>
        <p:spPr>
          <a:xfrm flipH="false" flipV="false" rot="0">
            <a:off x="15360726" y="404639"/>
            <a:ext cx="1898574" cy="2795650"/>
          </a:xfrm>
          <a:custGeom>
            <a:avLst/>
            <a:gdLst/>
            <a:ahLst/>
            <a:cxnLst/>
            <a:rect r="r" b="b" t="t" l="l"/>
            <a:pathLst>
              <a:path h="2795650" w="1898574">
                <a:moveTo>
                  <a:pt x="0" y="0"/>
                </a:moveTo>
                <a:lnTo>
                  <a:pt x="1898574" y="0"/>
                </a:lnTo>
                <a:lnTo>
                  <a:pt x="1898574" y="2795650"/>
                </a:lnTo>
                <a:lnTo>
                  <a:pt x="0" y="2795650"/>
                </a:lnTo>
                <a:lnTo>
                  <a:pt x="0" y="0"/>
                </a:lnTo>
                <a:close/>
              </a:path>
            </a:pathLst>
          </a:custGeom>
          <a:blipFill>
            <a:blip r:embed="rId4"/>
            <a:stretch>
              <a:fillRect l="0" t="0" r="0" b="0"/>
            </a:stretch>
          </a:blipFill>
        </p:spPr>
      </p:sp>
      <p:sp>
        <p:nvSpPr>
          <p:cNvPr name="TextBox 7" id="7"/>
          <p:cNvSpPr txBox="true"/>
          <p:nvPr/>
        </p:nvSpPr>
        <p:spPr>
          <a:xfrm rot="0">
            <a:off x="13475460" y="8863553"/>
            <a:ext cx="3863850" cy="323214"/>
          </a:xfrm>
          <a:prstGeom prst="rect">
            <a:avLst/>
          </a:prstGeom>
        </p:spPr>
        <p:txBody>
          <a:bodyPr anchor="t" rtlCol="false" tIns="0" lIns="0" bIns="0" rIns="0">
            <a:spAutoFit/>
          </a:bodyPr>
          <a:lstStyle/>
          <a:p>
            <a:pPr algn="r">
              <a:lnSpc>
                <a:spcPts val="2660"/>
              </a:lnSpc>
            </a:pPr>
            <a:r>
              <a:rPr lang="en-US" sz="1900">
                <a:solidFill>
                  <a:srgbClr val="FFFFFF"/>
                </a:solidFill>
                <a:latin typeface="Lato"/>
              </a:rPr>
              <a:t>Jan 2024</a:t>
            </a:r>
          </a:p>
        </p:txBody>
      </p:sp>
      <p:sp>
        <p:nvSpPr>
          <p:cNvPr name="TextBox 8" id="8"/>
          <p:cNvSpPr txBox="true"/>
          <p:nvPr/>
        </p:nvSpPr>
        <p:spPr>
          <a:xfrm rot="0">
            <a:off x="3755413" y="1555452"/>
            <a:ext cx="10777175" cy="1057275"/>
          </a:xfrm>
          <a:prstGeom prst="rect">
            <a:avLst/>
          </a:prstGeom>
        </p:spPr>
        <p:txBody>
          <a:bodyPr anchor="t" rtlCol="false" tIns="0" lIns="0" bIns="0" rIns="0">
            <a:spAutoFit/>
          </a:bodyPr>
          <a:lstStyle/>
          <a:p>
            <a:pPr algn="ctr">
              <a:lnSpc>
                <a:spcPts val="4200"/>
              </a:lnSpc>
            </a:pPr>
            <a:r>
              <a:rPr lang="en-US" sz="3000">
                <a:solidFill>
                  <a:srgbClr val="FF3131"/>
                </a:solidFill>
                <a:latin typeface="Lato"/>
              </a:rPr>
              <a:t>CMP 656: Advanced Computer and Network Security</a:t>
            </a:r>
          </a:p>
          <a:p>
            <a:pPr algn="ctr">
              <a:lnSpc>
                <a:spcPts val="4200"/>
              </a:lnSpc>
              <a:spcBef>
                <a:spcPct val="0"/>
              </a:spcBef>
            </a:pPr>
            <a:r>
              <a:rPr lang="en-US" sz="3000">
                <a:solidFill>
                  <a:srgbClr val="FF3131"/>
                </a:solidFill>
                <a:latin typeface="Lato"/>
              </a:rPr>
              <a:t>Final Project - Hacettepe 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5149" y="2584237"/>
            <a:ext cx="6136090" cy="5234244"/>
          </a:xfrm>
          <a:custGeom>
            <a:avLst/>
            <a:gdLst/>
            <a:ahLst/>
            <a:cxnLst/>
            <a:rect r="r" b="b" t="t" l="l"/>
            <a:pathLst>
              <a:path h="5234244" w="6136090">
                <a:moveTo>
                  <a:pt x="0" y="0"/>
                </a:moveTo>
                <a:lnTo>
                  <a:pt x="6136089" y="0"/>
                </a:lnTo>
                <a:lnTo>
                  <a:pt x="6136089" y="5234243"/>
                </a:lnTo>
                <a:lnTo>
                  <a:pt x="0" y="5234243"/>
                </a:lnTo>
                <a:lnTo>
                  <a:pt x="0" y="0"/>
                </a:lnTo>
                <a:close/>
              </a:path>
            </a:pathLst>
          </a:custGeom>
          <a:blipFill>
            <a:blip r:embed="rId2"/>
            <a:stretch>
              <a:fillRect l="0" t="0" r="0" b="0"/>
            </a:stretch>
          </a:blipFill>
        </p:spPr>
      </p:sp>
      <p:sp>
        <p:nvSpPr>
          <p:cNvPr name="Freeform 3" id="3"/>
          <p:cNvSpPr/>
          <p:nvPr/>
        </p:nvSpPr>
        <p:spPr>
          <a:xfrm flipH="false" flipV="false" rot="0">
            <a:off x="10680440" y="2606604"/>
            <a:ext cx="6532942" cy="5211876"/>
          </a:xfrm>
          <a:custGeom>
            <a:avLst/>
            <a:gdLst/>
            <a:ahLst/>
            <a:cxnLst/>
            <a:rect r="r" b="b" t="t" l="l"/>
            <a:pathLst>
              <a:path h="5211876" w="6532942">
                <a:moveTo>
                  <a:pt x="0" y="0"/>
                </a:moveTo>
                <a:lnTo>
                  <a:pt x="6532941" y="0"/>
                </a:lnTo>
                <a:lnTo>
                  <a:pt x="6532941" y="5211876"/>
                </a:lnTo>
                <a:lnTo>
                  <a:pt x="0" y="5211876"/>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CHAR LENGTH</a:t>
            </a:r>
          </a:p>
        </p:txBody>
      </p:sp>
      <p:sp>
        <p:nvSpPr>
          <p:cNvPr name="TextBox 5" id="5"/>
          <p:cNvSpPr txBox="true"/>
          <p:nvPr/>
        </p:nvSpPr>
        <p:spPr>
          <a:xfrm rot="0">
            <a:off x="10680440" y="7990839"/>
            <a:ext cx="8117562" cy="23723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CHAR AND WORD LENGTH</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5149" y="2568780"/>
            <a:ext cx="6136739" cy="5149440"/>
          </a:xfrm>
          <a:custGeom>
            <a:avLst/>
            <a:gdLst/>
            <a:ahLst/>
            <a:cxnLst/>
            <a:rect r="r" b="b" t="t" l="l"/>
            <a:pathLst>
              <a:path h="5149440" w="6136739">
                <a:moveTo>
                  <a:pt x="0" y="0"/>
                </a:moveTo>
                <a:lnTo>
                  <a:pt x="6136738" y="0"/>
                </a:lnTo>
                <a:lnTo>
                  <a:pt x="6136738" y="5149440"/>
                </a:lnTo>
                <a:lnTo>
                  <a:pt x="0" y="5149440"/>
                </a:lnTo>
                <a:lnTo>
                  <a:pt x="0" y="0"/>
                </a:lnTo>
                <a:close/>
              </a:path>
            </a:pathLst>
          </a:custGeom>
          <a:blipFill>
            <a:blip r:embed="rId2"/>
            <a:stretch>
              <a:fillRect l="0" t="0" r="0" b="0"/>
            </a:stretch>
          </a:blipFill>
        </p:spPr>
      </p:sp>
      <p:sp>
        <p:nvSpPr>
          <p:cNvPr name="Freeform 3" id="3"/>
          <p:cNvSpPr/>
          <p:nvPr/>
        </p:nvSpPr>
        <p:spPr>
          <a:xfrm flipH="false" flipV="false" rot="0">
            <a:off x="11008884" y="2568780"/>
            <a:ext cx="6250416" cy="5160894"/>
          </a:xfrm>
          <a:custGeom>
            <a:avLst/>
            <a:gdLst/>
            <a:ahLst/>
            <a:cxnLst/>
            <a:rect r="r" b="b" t="t" l="l"/>
            <a:pathLst>
              <a:path h="5160894" w="6250416">
                <a:moveTo>
                  <a:pt x="0" y="0"/>
                </a:moveTo>
                <a:lnTo>
                  <a:pt x="6250416" y="0"/>
                </a:lnTo>
                <a:lnTo>
                  <a:pt x="6250416" y="5160894"/>
                </a:lnTo>
                <a:lnTo>
                  <a:pt x="0" y="5160894"/>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UNIQUE WORD</a:t>
            </a:r>
          </a:p>
        </p:txBody>
      </p:sp>
      <p:sp>
        <p:nvSpPr>
          <p:cNvPr name="TextBox 5" id="5"/>
          <p:cNvSpPr txBox="true"/>
          <p:nvPr/>
        </p:nvSpPr>
        <p:spPr>
          <a:xfrm rot="0">
            <a:off x="10680440" y="7990839"/>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UNIQUE WORD</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5149" y="2340131"/>
            <a:ext cx="6120614" cy="5253671"/>
          </a:xfrm>
          <a:custGeom>
            <a:avLst/>
            <a:gdLst/>
            <a:ahLst/>
            <a:cxnLst/>
            <a:rect r="r" b="b" t="t" l="l"/>
            <a:pathLst>
              <a:path h="5253671" w="6120614">
                <a:moveTo>
                  <a:pt x="0" y="0"/>
                </a:moveTo>
                <a:lnTo>
                  <a:pt x="6120613" y="0"/>
                </a:lnTo>
                <a:lnTo>
                  <a:pt x="6120613" y="5253671"/>
                </a:lnTo>
                <a:lnTo>
                  <a:pt x="0" y="5253671"/>
                </a:lnTo>
                <a:lnTo>
                  <a:pt x="0" y="0"/>
                </a:lnTo>
                <a:close/>
              </a:path>
            </a:pathLst>
          </a:custGeom>
          <a:blipFill>
            <a:blip r:embed="rId2"/>
            <a:stretch>
              <a:fillRect l="0" t="0" r="0" b="0"/>
            </a:stretch>
          </a:blipFill>
        </p:spPr>
      </p:sp>
      <p:sp>
        <p:nvSpPr>
          <p:cNvPr name="Freeform 3" id="3"/>
          <p:cNvSpPr/>
          <p:nvPr/>
        </p:nvSpPr>
        <p:spPr>
          <a:xfrm flipH="false" flipV="false" rot="0">
            <a:off x="11008884" y="2351216"/>
            <a:ext cx="5943935" cy="5242586"/>
          </a:xfrm>
          <a:custGeom>
            <a:avLst/>
            <a:gdLst/>
            <a:ahLst/>
            <a:cxnLst/>
            <a:rect r="r" b="b" t="t" l="l"/>
            <a:pathLst>
              <a:path h="5242586" w="5943935">
                <a:moveTo>
                  <a:pt x="0" y="0"/>
                </a:moveTo>
                <a:lnTo>
                  <a:pt x="5943935" y="0"/>
                </a:lnTo>
                <a:lnTo>
                  <a:pt x="5943935" y="5242586"/>
                </a:lnTo>
                <a:lnTo>
                  <a:pt x="0" y="5242586"/>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UNIQUE WORD</a:t>
            </a:r>
          </a:p>
        </p:txBody>
      </p:sp>
      <p:sp>
        <p:nvSpPr>
          <p:cNvPr name="TextBox 5" id="5"/>
          <p:cNvSpPr txBox="true"/>
          <p:nvPr/>
        </p:nvSpPr>
        <p:spPr>
          <a:xfrm rot="0">
            <a:off x="11008884" y="7990839"/>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STOP WORD</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5149" y="2393177"/>
            <a:ext cx="6482470" cy="5200625"/>
          </a:xfrm>
          <a:custGeom>
            <a:avLst/>
            <a:gdLst/>
            <a:ahLst/>
            <a:cxnLst/>
            <a:rect r="r" b="b" t="t" l="l"/>
            <a:pathLst>
              <a:path h="5200625" w="6482470">
                <a:moveTo>
                  <a:pt x="0" y="0"/>
                </a:moveTo>
                <a:lnTo>
                  <a:pt x="6482469" y="0"/>
                </a:lnTo>
                <a:lnTo>
                  <a:pt x="6482469" y="5200625"/>
                </a:lnTo>
                <a:lnTo>
                  <a:pt x="0" y="5200625"/>
                </a:lnTo>
                <a:lnTo>
                  <a:pt x="0" y="0"/>
                </a:lnTo>
                <a:close/>
              </a:path>
            </a:pathLst>
          </a:custGeom>
          <a:blipFill>
            <a:blip r:embed="rId2"/>
            <a:stretch>
              <a:fillRect l="0" t="0" r="0" b="0"/>
            </a:stretch>
          </a:blipFill>
        </p:spPr>
      </p:sp>
      <p:sp>
        <p:nvSpPr>
          <p:cNvPr name="Freeform 3" id="3"/>
          <p:cNvSpPr/>
          <p:nvPr/>
        </p:nvSpPr>
        <p:spPr>
          <a:xfrm flipH="false" flipV="false" rot="0">
            <a:off x="11008884" y="2534758"/>
            <a:ext cx="6027094" cy="5217484"/>
          </a:xfrm>
          <a:custGeom>
            <a:avLst/>
            <a:gdLst/>
            <a:ahLst/>
            <a:cxnLst/>
            <a:rect r="r" b="b" t="t" l="l"/>
            <a:pathLst>
              <a:path h="5217484" w="6027094">
                <a:moveTo>
                  <a:pt x="0" y="0"/>
                </a:moveTo>
                <a:lnTo>
                  <a:pt x="6027094" y="0"/>
                </a:lnTo>
                <a:lnTo>
                  <a:pt x="6027094" y="5217484"/>
                </a:lnTo>
                <a:lnTo>
                  <a:pt x="0" y="5217484"/>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STOP WORD</a:t>
            </a:r>
          </a:p>
        </p:txBody>
      </p:sp>
      <p:sp>
        <p:nvSpPr>
          <p:cNvPr name="TextBox 5" id="5"/>
          <p:cNvSpPr txBox="true"/>
          <p:nvPr/>
        </p:nvSpPr>
        <p:spPr>
          <a:xfrm rot="0">
            <a:off x="11008884" y="7990839"/>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STOP WORD</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5149" y="2312883"/>
            <a:ext cx="6243393" cy="5211876"/>
          </a:xfrm>
          <a:custGeom>
            <a:avLst/>
            <a:gdLst/>
            <a:ahLst/>
            <a:cxnLst/>
            <a:rect r="r" b="b" t="t" l="l"/>
            <a:pathLst>
              <a:path h="5211876" w="6243393">
                <a:moveTo>
                  <a:pt x="0" y="0"/>
                </a:moveTo>
                <a:lnTo>
                  <a:pt x="6243392" y="0"/>
                </a:lnTo>
                <a:lnTo>
                  <a:pt x="6243392" y="5211876"/>
                </a:lnTo>
                <a:lnTo>
                  <a:pt x="0" y="5211876"/>
                </a:lnTo>
                <a:lnTo>
                  <a:pt x="0" y="0"/>
                </a:lnTo>
                <a:close/>
              </a:path>
            </a:pathLst>
          </a:custGeom>
          <a:blipFill>
            <a:blip r:embed="rId2"/>
            <a:stretch>
              <a:fillRect l="0" t="0" r="0" b="0"/>
            </a:stretch>
          </a:blipFill>
        </p:spPr>
      </p:sp>
      <p:sp>
        <p:nvSpPr>
          <p:cNvPr name="Freeform 3" id="3"/>
          <p:cNvSpPr/>
          <p:nvPr/>
        </p:nvSpPr>
        <p:spPr>
          <a:xfrm flipH="false" flipV="false" rot="0">
            <a:off x="10857415" y="2527771"/>
            <a:ext cx="6401885" cy="5231457"/>
          </a:xfrm>
          <a:custGeom>
            <a:avLst/>
            <a:gdLst/>
            <a:ahLst/>
            <a:cxnLst/>
            <a:rect r="r" b="b" t="t" l="l"/>
            <a:pathLst>
              <a:path h="5231457" w="6401885">
                <a:moveTo>
                  <a:pt x="0" y="0"/>
                </a:moveTo>
                <a:lnTo>
                  <a:pt x="6401885" y="0"/>
                </a:lnTo>
                <a:lnTo>
                  <a:pt x="6401885" y="5231458"/>
                </a:lnTo>
                <a:lnTo>
                  <a:pt x="0" y="5231458"/>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STOP WORD</a:t>
            </a:r>
          </a:p>
        </p:txBody>
      </p:sp>
      <p:sp>
        <p:nvSpPr>
          <p:cNvPr name="TextBox 5" id="5"/>
          <p:cNvSpPr txBox="true"/>
          <p:nvPr/>
        </p:nvSpPr>
        <p:spPr>
          <a:xfrm rot="0">
            <a:off x="11008884" y="7990839"/>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STOP WORD</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2982930" y="1517526"/>
            <a:ext cx="10205173" cy="8625616"/>
          </a:xfrm>
          <a:custGeom>
            <a:avLst/>
            <a:gdLst/>
            <a:ahLst/>
            <a:cxnLst/>
            <a:rect r="r" b="b" t="t" l="l"/>
            <a:pathLst>
              <a:path h="8625616" w="10205173">
                <a:moveTo>
                  <a:pt x="0" y="0"/>
                </a:moveTo>
                <a:lnTo>
                  <a:pt x="10205173" y="0"/>
                </a:lnTo>
                <a:lnTo>
                  <a:pt x="10205173" y="8625617"/>
                </a:lnTo>
                <a:lnTo>
                  <a:pt x="0" y="8625617"/>
                </a:lnTo>
                <a:lnTo>
                  <a:pt x="0" y="0"/>
                </a:lnTo>
                <a:close/>
              </a:path>
            </a:pathLst>
          </a:custGeom>
          <a:blipFill>
            <a:blip r:embed="rId3"/>
            <a:stretch>
              <a:fillRect l="0" t="0" r="0" b="0"/>
            </a:stretch>
          </a:blipFill>
        </p:spPr>
      </p:sp>
      <p:sp>
        <p:nvSpPr>
          <p:cNvPr name="TextBox 4" id="4"/>
          <p:cNvSpPr txBox="true"/>
          <p:nvPr/>
        </p:nvSpPr>
        <p:spPr>
          <a:xfrm rot="0">
            <a:off x="4026735" y="490793"/>
            <a:ext cx="8117562" cy="1267461"/>
          </a:xfrm>
          <a:prstGeom prst="rect">
            <a:avLst/>
          </a:prstGeom>
        </p:spPr>
        <p:txBody>
          <a:bodyPr anchor="t" rtlCol="false" tIns="0" lIns="0" bIns="0" rIns="0">
            <a:spAutoFit/>
          </a:bodyPr>
          <a:lstStyle/>
          <a:p>
            <a:pPr algn="ctr">
              <a:lnSpc>
                <a:spcPts val="8740"/>
              </a:lnSpc>
            </a:pPr>
            <a:r>
              <a:rPr lang="en-US" sz="7600">
                <a:solidFill>
                  <a:srgbClr val="87DDEB"/>
                </a:solidFill>
                <a:latin typeface="Retropix Bold"/>
              </a:rPr>
              <a:t>HEATMAP</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028700" y="1930783"/>
            <a:ext cx="15188594" cy="7722796"/>
          </a:xfrm>
          <a:custGeom>
            <a:avLst/>
            <a:gdLst/>
            <a:ahLst/>
            <a:cxnLst/>
            <a:rect r="r" b="b" t="t" l="l"/>
            <a:pathLst>
              <a:path h="7722796" w="15188594">
                <a:moveTo>
                  <a:pt x="0" y="0"/>
                </a:moveTo>
                <a:lnTo>
                  <a:pt x="15188594" y="0"/>
                </a:lnTo>
                <a:lnTo>
                  <a:pt x="15188594" y="7722796"/>
                </a:lnTo>
                <a:lnTo>
                  <a:pt x="0" y="7722796"/>
                </a:lnTo>
                <a:lnTo>
                  <a:pt x="0" y="0"/>
                </a:lnTo>
                <a:close/>
              </a:path>
            </a:pathLst>
          </a:custGeom>
          <a:blipFill>
            <a:blip r:embed="rId3"/>
            <a:stretch>
              <a:fillRect l="0" t="0" r="0" b="0"/>
            </a:stretch>
          </a:blipFill>
        </p:spPr>
      </p:sp>
      <p:sp>
        <p:nvSpPr>
          <p:cNvPr name="TextBox 4" id="4"/>
          <p:cNvSpPr txBox="true"/>
          <p:nvPr/>
        </p:nvSpPr>
        <p:spPr>
          <a:xfrm rot="0">
            <a:off x="2527718" y="361314"/>
            <a:ext cx="12190559" cy="1267461"/>
          </a:xfrm>
          <a:prstGeom prst="rect">
            <a:avLst/>
          </a:prstGeom>
        </p:spPr>
        <p:txBody>
          <a:bodyPr anchor="t" rtlCol="false" tIns="0" lIns="0" bIns="0" rIns="0">
            <a:spAutoFit/>
          </a:bodyPr>
          <a:lstStyle/>
          <a:p>
            <a:pPr algn="ctr">
              <a:lnSpc>
                <a:spcPts val="8740"/>
              </a:lnSpc>
            </a:pPr>
            <a:r>
              <a:rPr lang="en-US" sz="7600">
                <a:solidFill>
                  <a:srgbClr val="87DDEB"/>
                </a:solidFill>
                <a:latin typeface="Retropix Bold"/>
              </a:rPr>
              <a:t>WORDCLOUD OF DATASET</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970644" y="1789260"/>
            <a:ext cx="15304707" cy="7781835"/>
          </a:xfrm>
          <a:custGeom>
            <a:avLst/>
            <a:gdLst/>
            <a:ahLst/>
            <a:cxnLst/>
            <a:rect r="r" b="b" t="t" l="l"/>
            <a:pathLst>
              <a:path h="7781835" w="15304707">
                <a:moveTo>
                  <a:pt x="0" y="0"/>
                </a:moveTo>
                <a:lnTo>
                  <a:pt x="15304706" y="0"/>
                </a:lnTo>
                <a:lnTo>
                  <a:pt x="15304706" y="7781835"/>
                </a:lnTo>
                <a:lnTo>
                  <a:pt x="0" y="7781835"/>
                </a:lnTo>
                <a:lnTo>
                  <a:pt x="0" y="0"/>
                </a:lnTo>
                <a:close/>
              </a:path>
            </a:pathLst>
          </a:custGeom>
          <a:blipFill>
            <a:blip r:embed="rId3"/>
            <a:stretch>
              <a:fillRect l="0" t="0" r="0" b="0"/>
            </a:stretch>
          </a:blipFill>
        </p:spPr>
      </p:sp>
      <p:sp>
        <p:nvSpPr>
          <p:cNvPr name="TextBox 4" id="4"/>
          <p:cNvSpPr txBox="true"/>
          <p:nvPr/>
        </p:nvSpPr>
        <p:spPr>
          <a:xfrm rot="0">
            <a:off x="2527718" y="521799"/>
            <a:ext cx="12190559" cy="1267461"/>
          </a:xfrm>
          <a:prstGeom prst="rect">
            <a:avLst/>
          </a:prstGeom>
        </p:spPr>
        <p:txBody>
          <a:bodyPr anchor="t" rtlCol="false" tIns="0" lIns="0" bIns="0" rIns="0">
            <a:spAutoFit/>
          </a:bodyPr>
          <a:lstStyle/>
          <a:p>
            <a:pPr algn="ctr">
              <a:lnSpc>
                <a:spcPts val="8740"/>
              </a:lnSpc>
            </a:pPr>
            <a:r>
              <a:rPr lang="en-US" sz="7600">
                <a:solidFill>
                  <a:srgbClr val="87DDEB"/>
                </a:solidFill>
                <a:latin typeface="Retropix Bold"/>
              </a:rPr>
              <a:t>WORDCLOUD OF NOT VULN</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9915" r="0" b="-56751"/>
            </a:stretch>
          </a:blipFill>
        </p:spPr>
      </p:sp>
      <p:sp>
        <p:nvSpPr>
          <p:cNvPr name="Freeform 3" id="3"/>
          <p:cNvSpPr/>
          <p:nvPr/>
        </p:nvSpPr>
        <p:spPr>
          <a:xfrm flipH="false" flipV="false" rot="0">
            <a:off x="1179953" y="1789260"/>
            <a:ext cx="15495931" cy="7879065"/>
          </a:xfrm>
          <a:custGeom>
            <a:avLst/>
            <a:gdLst/>
            <a:ahLst/>
            <a:cxnLst/>
            <a:rect r="r" b="b" t="t" l="l"/>
            <a:pathLst>
              <a:path h="7879065" w="15495931">
                <a:moveTo>
                  <a:pt x="0" y="0"/>
                </a:moveTo>
                <a:lnTo>
                  <a:pt x="15495931" y="0"/>
                </a:lnTo>
                <a:lnTo>
                  <a:pt x="15495931" y="7879064"/>
                </a:lnTo>
                <a:lnTo>
                  <a:pt x="0" y="7879064"/>
                </a:lnTo>
                <a:lnTo>
                  <a:pt x="0" y="0"/>
                </a:lnTo>
                <a:close/>
              </a:path>
            </a:pathLst>
          </a:custGeom>
          <a:blipFill>
            <a:blip r:embed="rId3"/>
            <a:stretch>
              <a:fillRect l="0" t="0" r="0" b="0"/>
            </a:stretch>
          </a:blipFill>
        </p:spPr>
      </p:sp>
      <p:sp>
        <p:nvSpPr>
          <p:cNvPr name="TextBox 4" id="4"/>
          <p:cNvSpPr txBox="true"/>
          <p:nvPr/>
        </p:nvSpPr>
        <p:spPr>
          <a:xfrm rot="0">
            <a:off x="2527718" y="521799"/>
            <a:ext cx="12190559" cy="1267461"/>
          </a:xfrm>
          <a:prstGeom prst="rect">
            <a:avLst/>
          </a:prstGeom>
        </p:spPr>
        <p:txBody>
          <a:bodyPr anchor="t" rtlCol="false" tIns="0" lIns="0" bIns="0" rIns="0">
            <a:spAutoFit/>
          </a:bodyPr>
          <a:lstStyle/>
          <a:p>
            <a:pPr algn="ctr">
              <a:lnSpc>
                <a:spcPts val="8740"/>
              </a:lnSpc>
            </a:pPr>
            <a:r>
              <a:rPr lang="en-US" sz="7600">
                <a:solidFill>
                  <a:srgbClr val="87DDEB"/>
                </a:solidFill>
                <a:latin typeface="Retropix Bold"/>
              </a:rPr>
              <a:t>WORDCLOUD OF VULN</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866607" y="5174516"/>
            <a:ext cx="5232035" cy="2707578"/>
          </a:xfrm>
          <a:custGeom>
            <a:avLst/>
            <a:gdLst/>
            <a:ahLst/>
            <a:cxnLst/>
            <a:rect r="r" b="b" t="t" l="l"/>
            <a:pathLst>
              <a:path h="2707578" w="5232035">
                <a:moveTo>
                  <a:pt x="0" y="0"/>
                </a:moveTo>
                <a:lnTo>
                  <a:pt x="5232035" y="0"/>
                </a:lnTo>
                <a:lnTo>
                  <a:pt x="5232035" y="2707578"/>
                </a:lnTo>
                <a:lnTo>
                  <a:pt x="0" y="2707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4194741" y="2170129"/>
            <a:ext cx="7315200" cy="718220"/>
          </a:xfrm>
          <a:custGeom>
            <a:avLst/>
            <a:gdLst/>
            <a:ahLst/>
            <a:cxnLst/>
            <a:rect r="r" b="b" t="t" l="l"/>
            <a:pathLst>
              <a:path h="718220" w="7315200">
                <a:moveTo>
                  <a:pt x="0" y="718220"/>
                </a:moveTo>
                <a:lnTo>
                  <a:pt x="7315200" y="718220"/>
                </a:lnTo>
                <a:lnTo>
                  <a:pt x="7315200" y="0"/>
                </a:lnTo>
                <a:lnTo>
                  <a:pt x="0" y="0"/>
                </a:lnTo>
                <a:lnTo>
                  <a:pt x="0" y="718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4194741" y="7907940"/>
            <a:ext cx="7315200" cy="718220"/>
          </a:xfrm>
          <a:custGeom>
            <a:avLst/>
            <a:gdLst/>
            <a:ahLst/>
            <a:cxnLst/>
            <a:rect r="r" b="b" t="t" l="l"/>
            <a:pathLst>
              <a:path h="718220" w="7315200">
                <a:moveTo>
                  <a:pt x="0" y="718220"/>
                </a:moveTo>
                <a:lnTo>
                  <a:pt x="7315200" y="718220"/>
                </a:lnTo>
                <a:lnTo>
                  <a:pt x="7315200" y="0"/>
                </a:lnTo>
                <a:lnTo>
                  <a:pt x="0" y="0"/>
                </a:lnTo>
                <a:lnTo>
                  <a:pt x="0" y="718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242925" y="2974644"/>
            <a:ext cx="8228499" cy="3212195"/>
          </a:xfrm>
          <a:custGeom>
            <a:avLst/>
            <a:gdLst/>
            <a:ahLst/>
            <a:cxnLst/>
            <a:rect r="r" b="b" t="t" l="l"/>
            <a:pathLst>
              <a:path h="3212195" w="8228499">
                <a:moveTo>
                  <a:pt x="0" y="0"/>
                </a:moveTo>
                <a:lnTo>
                  <a:pt x="8228499" y="0"/>
                </a:lnTo>
                <a:lnTo>
                  <a:pt x="8228499" y="3212195"/>
                </a:lnTo>
                <a:lnTo>
                  <a:pt x="0" y="3212195"/>
                </a:lnTo>
                <a:lnTo>
                  <a:pt x="0" y="0"/>
                </a:lnTo>
                <a:close/>
              </a:path>
            </a:pathLst>
          </a:custGeom>
          <a:blipFill>
            <a:blip r:embed="rId6"/>
            <a:stretch>
              <a:fillRect l="0" t="0" r="0" b="0"/>
            </a:stretch>
          </a:blipFill>
        </p:spPr>
      </p:sp>
      <p:sp>
        <p:nvSpPr>
          <p:cNvPr name="TextBox 6" id="6"/>
          <p:cNvSpPr txBox="true"/>
          <p:nvPr/>
        </p:nvSpPr>
        <p:spPr>
          <a:xfrm rot="0">
            <a:off x="1150232" y="2100223"/>
            <a:ext cx="5960364"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a:rPr>
              <a:t>MODELS</a:t>
            </a:r>
          </a:p>
        </p:txBody>
      </p:sp>
      <p:sp>
        <p:nvSpPr>
          <p:cNvPr name="TextBox 7" id="7"/>
          <p:cNvSpPr txBox="true"/>
          <p:nvPr/>
        </p:nvSpPr>
        <p:spPr>
          <a:xfrm rot="0">
            <a:off x="1150232" y="3499747"/>
            <a:ext cx="5837768" cy="2334894"/>
          </a:xfrm>
          <a:prstGeom prst="rect">
            <a:avLst/>
          </a:prstGeom>
        </p:spPr>
        <p:txBody>
          <a:bodyPr anchor="t" rtlCol="false" tIns="0" lIns="0" bIns="0" rIns="0">
            <a:spAutoFit/>
          </a:bodyPr>
          <a:lstStyle/>
          <a:p>
            <a:pPr algn="l">
              <a:lnSpc>
                <a:spcPts val="3080"/>
              </a:lnSpc>
            </a:pPr>
            <a:r>
              <a:rPr lang="en-US" sz="2200">
                <a:solidFill>
                  <a:srgbClr val="FFFFFF"/>
                </a:solidFill>
                <a:latin typeface="Lato"/>
              </a:rPr>
              <a:t> After I characterize the dataset, I approach the problem as a normal NLP problem. I tried to find whether a given line of code is vulnerable or not. I used xgboost and random forest. Results are in Table I.</a:t>
            </a:r>
          </a:p>
          <a:p>
            <a:pPr algn="l">
              <a:lnSpc>
                <a:spcPts val="3080"/>
              </a:lnSpc>
              <a:spcBef>
                <a:spcPct val="0"/>
              </a:spcBef>
            </a:pP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66" r="0" b="-9166"/>
            </a:stretch>
          </a:blipFill>
        </p:spPr>
      </p:sp>
      <p:sp>
        <p:nvSpPr>
          <p:cNvPr name="AutoShape 3" id="3"/>
          <p:cNvSpPr/>
          <p:nvPr/>
        </p:nvSpPr>
        <p:spPr>
          <a:xfrm rot="0">
            <a:off x="1028700" y="5097566"/>
            <a:ext cx="2458485"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8929759" y="7278072"/>
            <a:ext cx="2458485" cy="0"/>
          </a:xfrm>
          <a:prstGeom prst="line">
            <a:avLst/>
          </a:prstGeom>
          <a:ln cap="flat" w="9525">
            <a:solidFill>
              <a:srgbClr val="FFFFFF"/>
            </a:solidFill>
            <a:prstDash val="solid"/>
            <a:headEnd type="none" len="sm" w="sm"/>
            <a:tailEnd type="none" len="sm" w="sm"/>
          </a:ln>
        </p:spPr>
      </p:sp>
      <p:sp>
        <p:nvSpPr>
          <p:cNvPr name="AutoShape 5" id="5"/>
          <p:cNvSpPr/>
          <p:nvPr/>
        </p:nvSpPr>
        <p:spPr>
          <a:xfrm rot="0">
            <a:off x="6944520" y="5097566"/>
            <a:ext cx="2458485" cy="0"/>
          </a:xfrm>
          <a:prstGeom prst="line">
            <a:avLst/>
          </a:prstGeom>
          <a:ln cap="flat" w="9525">
            <a:solidFill>
              <a:srgbClr val="FFFFFF"/>
            </a:solidFill>
            <a:prstDash val="solid"/>
            <a:headEnd type="none" len="sm" w="sm"/>
            <a:tailEnd type="none" len="sm" w="sm"/>
          </a:ln>
        </p:spPr>
      </p:sp>
      <p:sp>
        <p:nvSpPr>
          <p:cNvPr name="AutoShape 6" id="6"/>
          <p:cNvSpPr/>
          <p:nvPr/>
        </p:nvSpPr>
        <p:spPr>
          <a:xfrm rot="0">
            <a:off x="14845579" y="7278072"/>
            <a:ext cx="2458485" cy="0"/>
          </a:xfrm>
          <a:prstGeom prst="line">
            <a:avLst/>
          </a:prstGeom>
          <a:ln cap="flat" w="9525">
            <a:solidFill>
              <a:srgbClr val="FFFFFF"/>
            </a:solidFill>
            <a:prstDash val="solid"/>
            <a:headEnd type="none" len="sm" w="sm"/>
            <a:tailEnd type="none" len="sm" w="sm"/>
          </a:ln>
        </p:spPr>
      </p:sp>
      <p:sp>
        <p:nvSpPr>
          <p:cNvPr name="AutoShape 7" id="7"/>
          <p:cNvSpPr/>
          <p:nvPr/>
        </p:nvSpPr>
        <p:spPr>
          <a:xfrm rot="0">
            <a:off x="3997443" y="5097566"/>
            <a:ext cx="2458485" cy="0"/>
          </a:xfrm>
          <a:prstGeom prst="line">
            <a:avLst/>
          </a:prstGeom>
          <a:ln cap="flat" w="9525">
            <a:solidFill>
              <a:srgbClr val="FFFFFF"/>
            </a:solidFill>
            <a:prstDash val="solid"/>
            <a:headEnd type="none" len="sm" w="sm"/>
            <a:tailEnd type="none" len="sm" w="sm"/>
          </a:ln>
        </p:spPr>
      </p:sp>
      <p:sp>
        <p:nvSpPr>
          <p:cNvPr name="AutoShape 8" id="8"/>
          <p:cNvSpPr/>
          <p:nvPr/>
        </p:nvSpPr>
        <p:spPr>
          <a:xfrm rot="0">
            <a:off x="11898501" y="7278072"/>
            <a:ext cx="2458485" cy="0"/>
          </a:xfrm>
          <a:prstGeom prst="line">
            <a:avLst/>
          </a:prstGeom>
          <a:ln cap="flat" w="9525">
            <a:solidFill>
              <a:srgbClr val="FFFFFF"/>
            </a:solidFill>
            <a:prstDash val="solid"/>
            <a:headEnd type="none" len="sm" w="sm"/>
            <a:tailEnd type="none" len="sm" w="sm"/>
          </a:ln>
        </p:spPr>
      </p:sp>
      <p:sp>
        <p:nvSpPr>
          <p:cNvPr name="Freeform 9" id="9"/>
          <p:cNvSpPr/>
          <p:nvPr/>
        </p:nvSpPr>
        <p:spPr>
          <a:xfrm flipH="false" flipV="false" rot="0">
            <a:off x="0" y="6255984"/>
            <a:ext cx="2697474" cy="1854513"/>
          </a:xfrm>
          <a:custGeom>
            <a:avLst/>
            <a:gdLst/>
            <a:ahLst/>
            <a:cxnLst/>
            <a:rect r="r" b="b" t="t" l="l"/>
            <a:pathLst>
              <a:path h="1854513" w="2697474">
                <a:moveTo>
                  <a:pt x="0" y="0"/>
                </a:moveTo>
                <a:lnTo>
                  <a:pt x="2697474" y="0"/>
                </a:lnTo>
                <a:lnTo>
                  <a:pt x="2697474" y="1854514"/>
                </a:lnTo>
                <a:lnTo>
                  <a:pt x="0" y="185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3693385" y="2321395"/>
            <a:ext cx="4762873" cy="2464787"/>
          </a:xfrm>
          <a:custGeom>
            <a:avLst/>
            <a:gdLst/>
            <a:ahLst/>
            <a:cxnLst/>
            <a:rect r="r" b="b" t="t" l="l"/>
            <a:pathLst>
              <a:path h="2464787" w="4762873">
                <a:moveTo>
                  <a:pt x="0" y="0"/>
                </a:moveTo>
                <a:lnTo>
                  <a:pt x="4762873" y="0"/>
                </a:lnTo>
                <a:lnTo>
                  <a:pt x="4762873" y="2464786"/>
                </a:lnTo>
                <a:lnTo>
                  <a:pt x="0" y="2464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28700" y="1883262"/>
            <a:ext cx="7732224" cy="1346126"/>
          </a:xfrm>
          <a:prstGeom prst="rect">
            <a:avLst/>
          </a:prstGeom>
        </p:spPr>
        <p:txBody>
          <a:bodyPr anchor="t" rtlCol="false" tIns="0" lIns="0" bIns="0" rIns="0">
            <a:spAutoFit/>
          </a:bodyPr>
          <a:lstStyle/>
          <a:p>
            <a:pPr algn="l">
              <a:lnSpc>
                <a:spcPts val="9200"/>
              </a:lnSpc>
            </a:pPr>
            <a:r>
              <a:rPr lang="en-US" sz="8000">
                <a:solidFill>
                  <a:srgbClr val="FFFFFF"/>
                </a:solidFill>
                <a:latin typeface="Retropix Bold"/>
              </a:rPr>
              <a:t>CONTENT</a:t>
            </a:r>
          </a:p>
        </p:txBody>
      </p:sp>
      <p:sp>
        <p:nvSpPr>
          <p:cNvPr name="TextBox 12" id="12"/>
          <p:cNvSpPr txBox="true"/>
          <p:nvPr/>
        </p:nvSpPr>
        <p:spPr>
          <a:xfrm rot="0">
            <a:off x="1426445" y="3793385"/>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01</a:t>
            </a:r>
          </a:p>
        </p:txBody>
      </p:sp>
      <p:sp>
        <p:nvSpPr>
          <p:cNvPr name="TextBox 13" id="13"/>
          <p:cNvSpPr txBox="true"/>
          <p:nvPr/>
        </p:nvSpPr>
        <p:spPr>
          <a:xfrm rot="0">
            <a:off x="9327504" y="5973892"/>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04</a:t>
            </a:r>
          </a:p>
        </p:txBody>
      </p:sp>
      <p:sp>
        <p:nvSpPr>
          <p:cNvPr name="TextBox 14" id="14"/>
          <p:cNvSpPr txBox="true"/>
          <p:nvPr/>
        </p:nvSpPr>
        <p:spPr>
          <a:xfrm rot="0">
            <a:off x="7342265" y="3793385"/>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03</a:t>
            </a:r>
          </a:p>
        </p:txBody>
      </p:sp>
      <p:sp>
        <p:nvSpPr>
          <p:cNvPr name="TextBox 15" id="15"/>
          <p:cNvSpPr txBox="true"/>
          <p:nvPr/>
        </p:nvSpPr>
        <p:spPr>
          <a:xfrm rot="0">
            <a:off x="15243324" y="5973892"/>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06</a:t>
            </a:r>
          </a:p>
        </p:txBody>
      </p:sp>
      <p:sp>
        <p:nvSpPr>
          <p:cNvPr name="TextBox 16" id="16"/>
          <p:cNvSpPr txBox="true"/>
          <p:nvPr/>
        </p:nvSpPr>
        <p:spPr>
          <a:xfrm rot="0">
            <a:off x="4395188" y="3793385"/>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02</a:t>
            </a:r>
          </a:p>
        </p:txBody>
      </p:sp>
      <p:sp>
        <p:nvSpPr>
          <p:cNvPr name="TextBox 17" id="17"/>
          <p:cNvSpPr txBox="true"/>
          <p:nvPr/>
        </p:nvSpPr>
        <p:spPr>
          <a:xfrm rot="0">
            <a:off x="12296246" y="5973892"/>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05</a:t>
            </a:r>
          </a:p>
        </p:txBody>
      </p:sp>
      <p:sp>
        <p:nvSpPr>
          <p:cNvPr name="TextBox 18" id="18"/>
          <p:cNvSpPr txBox="true"/>
          <p:nvPr/>
        </p:nvSpPr>
        <p:spPr>
          <a:xfrm rot="0">
            <a:off x="1215176" y="5269677"/>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INTRODUCTION</a:t>
            </a:r>
          </a:p>
        </p:txBody>
      </p:sp>
      <p:sp>
        <p:nvSpPr>
          <p:cNvPr name="TextBox 19" id="19"/>
          <p:cNvSpPr txBox="true"/>
          <p:nvPr/>
        </p:nvSpPr>
        <p:spPr>
          <a:xfrm rot="0">
            <a:off x="8073469" y="7401897"/>
            <a:ext cx="4011509"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DATASET CHARACTERIZATION</a:t>
            </a:r>
          </a:p>
        </p:txBody>
      </p:sp>
      <p:sp>
        <p:nvSpPr>
          <p:cNvPr name="TextBox 20" id="20"/>
          <p:cNvSpPr txBox="true"/>
          <p:nvPr/>
        </p:nvSpPr>
        <p:spPr>
          <a:xfrm rot="0">
            <a:off x="7130997" y="5269677"/>
            <a:ext cx="2085532" cy="98996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DIVERSEVUL DATASET AND PAPER</a:t>
            </a:r>
          </a:p>
        </p:txBody>
      </p:sp>
      <p:sp>
        <p:nvSpPr>
          <p:cNvPr name="TextBox 21" id="21"/>
          <p:cNvSpPr txBox="true"/>
          <p:nvPr/>
        </p:nvSpPr>
        <p:spPr>
          <a:xfrm rot="0">
            <a:off x="15032055" y="7450184"/>
            <a:ext cx="2085532" cy="1323339"/>
          </a:xfrm>
          <a:prstGeom prst="rect">
            <a:avLst/>
          </a:prstGeom>
        </p:spPr>
        <p:txBody>
          <a:bodyPr anchor="t" rtlCol="false" tIns="0" lIns="0" bIns="0" rIns="0">
            <a:spAutoFit/>
          </a:bodyPr>
          <a:lstStyle/>
          <a:p>
            <a:pPr algn="ctr">
              <a:lnSpc>
                <a:spcPts val="2660"/>
              </a:lnSpc>
            </a:pPr>
            <a:r>
              <a:rPr lang="en-US" sz="1900">
                <a:solidFill>
                  <a:srgbClr val="FFFFFF"/>
                </a:solidFill>
                <a:latin typeface="Lato"/>
              </a:rPr>
              <a:t>DISCUSSION</a:t>
            </a:r>
          </a:p>
          <a:p>
            <a:pPr algn="ctr">
              <a:lnSpc>
                <a:spcPts val="2660"/>
              </a:lnSpc>
            </a:pPr>
            <a:r>
              <a:rPr lang="en-US" sz="1900">
                <a:solidFill>
                  <a:srgbClr val="FFFFFF"/>
                </a:solidFill>
                <a:latin typeface="Lato"/>
              </a:rPr>
              <a:t>FUTURE WORK DIRECTION</a:t>
            </a:r>
          </a:p>
          <a:p>
            <a:pPr algn="ctr">
              <a:lnSpc>
                <a:spcPts val="2660"/>
              </a:lnSpc>
              <a:spcBef>
                <a:spcPct val="0"/>
              </a:spcBef>
            </a:pPr>
            <a:r>
              <a:rPr lang="en-US" sz="1900">
                <a:solidFill>
                  <a:srgbClr val="FFFFFF"/>
                </a:solidFill>
                <a:latin typeface="Lato"/>
              </a:rPr>
              <a:t>CONCLUSION</a:t>
            </a:r>
          </a:p>
        </p:txBody>
      </p:sp>
      <p:sp>
        <p:nvSpPr>
          <p:cNvPr name="TextBox 22" id="22"/>
          <p:cNvSpPr txBox="true"/>
          <p:nvPr/>
        </p:nvSpPr>
        <p:spPr>
          <a:xfrm rot="0">
            <a:off x="4183919" y="5269677"/>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RELATED WORKS</a:t>
            </a:r>
          </a:p>
        </p:txBody>
      </p:sp>
      <p:sp>
        <p:nvSpPr>
          <p:cNvPr name="TextBox 23" id="23"/>
          <p:cNvSpPr txBox="true"/>
          <p:nvPr/>
        </p:nvSpPr>
        <p:spPr>
          <a:xfrm rot="0">
            <a:off x="12084978" y="7450184"/>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MODELS</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636297" y="2256620"/>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3947799" y="5664095"/>
            <a:ext cx="3247046" cy="2366285"/>
          </a:xfrm>
          <a:custGeom>
            <a:avLst/>
            <a:gdLst/>
            <a:ahLst/>
            <a:cxnLst/>
            <a:rect r="r" b="b" t="t" l="l"/>
            <a:pathLst>
              <a:path h="2366285" w="3247046">
                <a:moveTo>
                  <a:pt x="0" y="0"/>
                </a:moveTo>
                <a:lnTo>
                  <a:pt x="3247046" y="0"/>
                </a:lnTo>
                <a:lnTo>
                  <a:pt x="3247046" y="2366285"/>
                </a:lnTo>
                <a:lnTo>
                  <a:pt x="0" y="2366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14012254" y="2256620"/>
            <a:ext cx="3247046" cy="2366285"/>
          </a:xfrm>
          <a:custGeom>
            <a:avLst/>
            <a:gdLst/>
            <a:ahLst/>
            <a:cxnLst/>
            <a:rect r="r" b="b" t="t" l="l"/>
            <a:pathLst>
              <a:path h="2366285" w="3247046">
                <a:moveTo>
                  <a:pt x="3247046" y="0"/>
                </a:moveTo>
                <a:lnTo>
                  <a:pt x="0" y="0"/>
                </a:lnTo>
                <a:lnTo>
                  <a:pt x="0" y="2366285"/>
                </a:lnTo>
                <a:lnTo>
                  <a:pt x="3247046" y="2366285"/>
                </a:lnTo>
                <a:lnTo>
                  <a:pt x="324704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10800000">
            <a:off x="10571842" y="5664095"/>
            <a:ext cx="3247046" cy="2366285"/>
          </a:xfrm>
          <a:custGeom>
            <a:avLst/>
            <a:gdLst/>
            <a:ahLst/>
            <a:cxnLst/>
            <a:rect r="r" b="b" t="t" l="l"/>
            <a:pathLst>
              <a:path h="2366285" w="3247046">
                <a:moveTo>
                  <a:pt x="3247046" y="0"/>
                </a:moveTo>
                <a:lnTo>
                  <a:pt x="0" y="0"/>
                </a:lnTo>
                <a:lnTo>
                  <a:pt x="0" y="2366285"/>
                </a:lnTo>
                <a:lnTo>
                  <a:pt x="3247046" y="2366285"/>
                </a:lnTo>
                <a:lnTo>
                  <a:pt x="324704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6438" y="2374605"/>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a:rPr>
              <a:t>DISCUSSION</a:t>
            </a:r>
          </a:p>
        </p:txBody>
      </p:sp>
      <p:sp>
        <p:nvSpPr>
          <p:cNvPr name="TextBox 8" id="8"/>
          <p:cNvSpPr txBox="true"/>
          <p:nvPr/>
        </p:nvSpPr>
        <p:spPr>
          <a:xfrm rot="0">
            <a:off x="1026438" y="3774129"/>
            <a:ext cx="9609859" cy="2334894"/>
          </a:xfrm>
          <a:prstGeom prst="rect">
            <a:avLst/>
          </a:prstGeom>
        </p:spPr>
        <p:txBody>
          <a:bodyPr anchor="t" rtlCol="false" tIns="0" lIns="0" bIns="0" rIns="0">
            <a:spAutoFit/>
          </a:bodyPr>
          <a:lstStyle/>
          <a:p>
            <a:pPr algn="l">
              <a:lnSpc>
                <a:spcPts val="3080"/>
              </a:lnSpc>
              <a:spcBef>
                <a:spcPct val="0"/>
              </a:spcBef>
            </a:pPr>
            <a:r>
              <a:rPr lang="en-US" sz="2200">
                <a:solidFill>
                  <a:srgbClr val="FFFFFF"/>
                </a:solidFill>
                <a:latin typeface="Lato"/>
              </a:rPr>
              <a:t>Although LLM models are popular nowadays, in the vulnerable code detection problem, there can be other optimal solutions. Machine learning algorithms such as XGB and Random Forest can be cheaper than big LLM and NLP models. If LLM and NLP based solutions are the same as Machine learning algorithm based solutions, ML based approaches will have less training cost such as time, memory, and process power.</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true" rot="5400000">
            <a:off x="4065191" y="4431934"/>
            <a:ext cx="7315200" cy="718220"/>
          </a:xfrm>
          <a:custGeom>
            <a:avLst/>
            <a:gdLst/>
            <a:ahLst/>
            <a:cxnLst/>
            <a:rect r="r" b="b" t="t" l="l"/>
            <a:pathLst>
              <a:path h="718220" w="7315200">
                <a:moveTo>
                  <a:pt x="0" y="718219"/>
                </a:moveTo>
                <a:lnTo>
                  <a:pt x="7315200" y="718219"/>
                </a:lnTo>
                <a:lnTo>
                  <a:pt x="7315200" y="0"/>
                </a:lnTo>
                <a:lnTo>
                  <a:pt x="0" y="0"/>
                </a:lnTo>
                <a:lnTo>
                  <a:pt x="0" y="71821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993650" y="1649226"/>
            <a:ext cx="1038890" cy="0"/>
          </a:xfrm>
          <a:prstGeom prst="line">
            <a:avLst/>
          </a:prstGeom>
          <a:ln cap="flat" w="28575">
            <a:solidFill>
              <a:srgbClr val="87DDEB"/>
            </a:solidFill>
            <a:prstDash val="solid"/>
            <a:headEnd type="none" len="sm" w="sm"/>
            <a:tailEnd type="none" len="sm" w="sm"/>
          </a:ln>
        </p:spPr>
      </p:sp>
      <p:sp>
        <p:nvSpPr>
          <p:cNvPr name="AutoShape 4" id="4"/>
          <p:cNvSpPr/>
          <p:nvPr/>
        </p:nvSpPr>
        <p:spPr>
          <a:xfrm rot="0">
            <a:off x="8012700" y="3122498"/>
            <a:ext cx="1038890" cy="0"/>
          </a:xfrm>
          <a:prstGeom prst="line">
            <a:avLst/>
          </a:prstGeom>
          <a:ln cap="flat" w="28575">
            <a:solidFill>
              <a:srgbClr val="87DDEB"/>
            </a:solidFill>
            <a:prstDash val="solid"/>
            <a:headEnd type="none" len="sm" w="sm"/>
            <a:tailEnd type="none" len="sm" w="sm"/>
          </a:ln>
        </p:spPr>
      </p:sp>
      <p:sp>
        <p:nvSpPr>
          <p:cNvPr name="AutoShape 5" id="5"/>
          <p:cNvSpPr/>
          <p:nvPr/>
        </p:nvSpPr>
        <p:spPr>
          <a:xfrm rot="0">
            <a:off x="7493831" y="6276046"/>
            <a:ext cx="1650169" cy="0"/>
          </a:xfrm>
          <a:prstGeom prst="line">
            <a:avLst/>
          </a:prstGeom>
          <a:ln cap="flat" w="28575">
            <a:solidFill>
              <a:srgbClr val="87DDEB"/>
            </a:solidFill>
            <a:prstDash val="solid"/>
            <a:headEnd type="none" len="sm" w="sm"/>
            <a:tailEnd type="none" len="sm" w="sm"/>
          </a:ln>
        </p:spPr>
      </p:sp>
      <p:sp>
        <p:nvSpPr>
          <p:cNvPr name="AutoShape 6" id="6"/>
          <p:cNvSpPr/>
          <p:nvPr/>
        </p:nvSpPr>
        <p:spPr>
          <a:xfrm rot="0">
            <a:off x="7493831" y="7819082"/>
            <a:ext cx="1650169" cy="0"/>
          </a:xfrm>
          <a:prstGeom prst="line">
            <a:avLst/>
          </a:prstGeom>
          <a:ln cap="flat" w="28575">
            <a:solidFill>
              <a:srgbClr val="87DDEB"/>
            </a:solidFill>
            <a:prstDash val="solid"/>
            <a:headEnd type="none" len="sm" w="sm"/>
            <a:tailEnd type="none" len="sm" w="sm"/>
          </a:ln>
        </p:spPr>
      </p:sp>
      <p:sp>
        <p:nvSpPr>
          <p:cNvPr name="AutoShape 7" id="7"/>
          <p:cNvSpPr/>
          <p:nvPr/>
        </p:nvSpPr>
        <p:spPr>
          <a:xfrm rot="0">
            <a:off x="7842451" y="4751113"/>
            <a:ext cx="1190089" cy="0"/>
          </a:xfrm>
          <a:prstGeom prst="line">
            <a:avLst/>
          </a:prstGeom>
          <a:ln cap="flat" w="28575">
            <a:solidFill>
              <a:srgbClr val="87DDEB"/>
            </a:solidFill>
            <a:prstDash val="solid"/>
            <a:headEnd type="none" len="sm" w="sm"/>
            <a:tailEnd type="none" len="sm" w="sm"/>
          </a:ln>
        </p:spPr>
      </p:sp>
      <p:grpSp>
        <p:nvGrpSpPr>
          <p:cNvPr name="Group 8" id="8"/>
          <p:cNvGrpSpPr/>
          <p:nvPr/>
        </p:nvGrpSpPr>
        <p:grpSpPr>
          <a:xfrm rot="0">
            <a:off x="8649166" y="1377189"/>
            <a:ext cx="4255848" cy="544073"/>
            <a:chOff x="0" y="0"/>
            <a:chExt cx="1120882" cy="143295"/>
          </a:xfrm>
        </p:grpSpPr>
        <p:sp>
          <p:nvSpPr>
            <p:cNvPr name="Freeform 9" id="9"/>
            <p:cNvSpPr/>
            <p:nvPr/>
          </p:nvSpPr>
          <p:spPr>
            <a:xfrm flipH="false" flipV="false" rot="0">
              <a:off x="0" y="0"/>
              <a:ext cx="1120882" cy="143295"/>
            </a:xfrm>
            <a:custGeom>
              <a:avLst/>
              <a:gdLst/>
              <a:ahLst/>
              <a:cxnLst/>
              <a:rect r="r" b="b" t="t" l="l"/>
              <a:pathLst>
                <a:path h="143295" w="1120882">
                  <a:moveTo>
                    <a:pt x="71647" y="0"/>
                  </a:moveTo>
                  <a:lnTo>
                    <a:pt x="1049234" y="0"/>
                  </a:lnTo>
                  <a:cubicBezTo>
                    <a:pt x="1088804" y="0"/>
                    <a:pt x="1120882" y="32078"/>
                    <a:pt x="1120882" y="71647"/>
                  </a:cubicBezTo>
                  <a:lnTo>
                    <a:pt x="1120882" y="71647"/>
                  </a:lnTo>
                  <a:cubicBezTo>
                    <a:pt x="1120882" y="90650"/>
                    <a:pt x="1113333" y="108873"/>
                    <a:pt x="1099897" y="122310"/>
                  </a:cubicBezTo>
                  <a:cubicBezTo>
                    <a:pt x="1086460" y="135746"/>
                    <a:pt x="1068236" y="143295"/>
                    <a:pt x="1049234" y="143295"/>
                  </a:cubicBezTo>
                  <a:lnTo>
                    <a:pt x="71647" y="143295"/>
                  </a:lnTo>
                  <a:cubicBezTo>
                    <a:pt x="52645" y="143295"/>
                    <a:pt x="34422" y="135746"/>
                    <a:pt x="20985" y="122310"/>
                  </a:cubicBezTo>
                  <a:cubicBezTo>
                    <a:pt x="7549" y="108873"/>
                    <a:pt x="0" y="90650"/>
                    <a:pt x="0" y="71647"/>
                  </a:cubicBezTo>
                  <a:lnTo>
                    <a:pt x="0" y="71647"/>
                  </a:lnTo>
                  <a:cubicBezTo>
                    <a:pt x="0" y="52645"/>
                    <a:pt x="7549" y="34422"/>
                    <a:pt x="20985" y="20985"/>
                  </a:cubicBezTo>
                  <a:cubicBezTo>
                    <a:pt x="34422" y="7549"/>
                    <a:pt x="52645" y="0"/>
                    <a:pt x="71647" y="0"/>
                  </a:cubicBezTo>
                  <a:close/>
                </a:path>
              </a:pathLst>
            </a:custGeom>
            <a:solidFill>
              <a:srgbClr val="87DDEB"/>
            </a:solidFill>
          </p:spPr>
        </p:sp>
        <p:sp>
          <p:nvSpPr>
            <p:cNvPr name="TextBox 10" id="10"/>
            <p:cNvSpPr txBox="true"/>
            <p:nvPr/>
          </p:nvSpPr>
          <p:spPr>
            <a:xfrm>
              <a:off x="0" y="-38100"/>
              <a:ext cx="1120882" cy="181395"/>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8649166" y="2866502"/>
            <a:ext cx="4255848" cy="540567"/>
            <a:chOff x="0" y="0"/>
            <a:chExt cx="1120882" cy="142372"/>
          </a:xfrm>
        </p:grpSpPr>
        <p:sp>
          <p:nvSpPr>
            <p:cNvPr name="Freeform 12" id="12"/>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3" id="13"/>
            <p:cNvSpPr txBox="true"/>
            <p:nvPr/>
          </p:nvSpPr>
          <p:spPr>
            <a:xfrm>
              <a:off x="0" y="-38100"/>
              <a:ext cx="1120882" cy="180472"/>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8634636" y="6020050"/>
            <a:ext cx="4255848" cy="540567"/>
            <a:chOff x="0" y="0"/>
            <a:chExt cx="1120882" cy="142372"/>
          </a:xfrm>
        </p:grpSpPr>
        <p:sp>
          <p:nvSpPr>
            <p:cNvPr name="Freeform 15" id="15"/>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6" id="16"/>
            <p:cNvSpPr txBox="true"/>
            <p:nvPr/>
          </p:nvSpPr>
          <p:spPr>
            <a:xfrm>
              <a:off x="0" y="-38100"/>
              <a:ext cx="1120882" cy="180472"/>
            </a:xfrm>
            <a:prstGeom prst="rect">
              <a:avLst/>
            </a:prstGeom>
          </p:spPr>
          <p:txBody>
            <a:bodyPr anchor="ctr" rtlCol="false" tIns="50800" lIns="50800" bIns="50800" rIns="50800"/>
            <a:lstStyle/>
            <a:p>
              <a:pPr algn="ctr">
                <a:lnSpc>
                  <a:spcPts val="2660"/>
                </a:lnSpc>
              </a:pPr>
            </a:p>
          </p:txBody>
        </p:sp>
      </p:grpSp>
      <p:grpSp>
        <p:nvGrpSpPr>
          <p:cNvPr name="Group 17" id="17"/>
          <p:cNvGrpSpPr/>
          <p:nvPr/>
        </p:nvGrpSpPr>
        <p:grpSpPr>
          <a:xfrm rot="0">
            <a:off x="8634636" y="7563086"/>
            <a:ext cx="4255848" cy="540567"/>
            <a:chOff x="0" y="0"/>
            <a:chExt cx="1120882" cy="142372"/>
          </a:xfrm>
        </p:grpSpPr>
        <p:sp>
          <p:nvSpPr>
            <p:cNvPr name="Freeform 18" id="18"/>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19" id="19"/>
            <p:cNvSpPr txBox="true"/>
            <p:nvPr/>
          </p:nvSpPr>
          <p:spPr>
            <a:xfrm>
              <a:off x="0" y="-38100"/>
              <a:ext cx="1120882" cy="180472"/>
            </a:xfrm>
            <a:prstGeom prst="rect">
              <a:avLst/>
            </a:prstGeom>
          </p:spPr>
          <p:txBody>
            <a:bodyPr anchor="ctr" rtlCol="false" tIns="50800" lIns="50800" bIns="50800" rIns="50800"/>
            <a:lstStyle/>
            <a:p>
              <a:pPr algn="ctr">
                <a:lnSpc>
                  <a:spcPts val="2660"/>
                </a:lnSpc>
              </a:pPr>
            </a:p>
          </p:txBody>
        </p:sp>
      </p:grpSp>
      <p:grpSp>
        <p:nvGrpSpPr>
          <p:cNvPr name="Group 20" id="20"/>
          <p:cNvGrpSpPr/>
          <p:nvPr/>
        </p:nvGrpSpPr>
        <p:grpSpPr>
          <a:xfrm rot="0">
            <a:off x="8634636" y="4495117"/>
            <a:ext cx="4255848" cy="540567"/>
            <a:chOff x="0" y="0"/>
            <a:chExt cx="1120882" cy="142372"/>
          </a:xfrm>
        </p:grpSpPr>
        <p:sp>
          <p:nvSpPr>
            <p:cNvPr name="Freeform 21" id="21"/>
            <p:cNvSpPr/>
            <p:nvPr/>
          </p:nvSpPr>
          <p:spPr>
            <a:xfrm flipH="false" flipV="false" rot="0">
              <a:off x="0" y="0"/>
              <a:ext cx="1120882" cy="142372"/>
            </a:xfrm>
            <a:custGeom>
              <a:avLst/>
              <a:gdLst/>
              <a:ahLst/>
              <a:cxnLst/>
              <a:rect r="r" b="b" t="t" l="l"/>
              <a:pathLst>
                <a:path h="142372" w="1120882">
                  <a:moveTo>
                    <a:pt x="71186" y="0"/>
                  </a:moveTo>
                  <a:lnTo>
                    <a:pt x="1049696" y="0"/>
                  </a:lnTo>
                  <a:cubicBezTo>
                    <a:pt x="1089011" y="0"/>
                    <a:pt x="1120882" y="31871"/>
                    <a:pt x="1120882" y="71186"/>
                  </a:cubicBezTo>
                  <a:lnTo>
                    <a:pt x="1120882" y="71186"/>
                  </a:lnTo>
                  <a:cubicBezTo>
                    <a:pt x="1120882" y="110501"/>
                    <a:pt x="1089011" y="142372"/>
                    <a:pt x="1049696" y="142372"/>
                  </a:cubicBezTo>
                  <a:lnTo>
                    <a:pt x="71186" y="142372"/>
                  </a:lnTo>
                  <a:cubicBezTo>
                    <a:pt x="31871" y="142372"/>
                    <a:pt x="0" y="110501"/>
                    <a:pt x="0" y="71186"/>
                  </a:cubicBezTo>
                  <a:lnTo>
                    <a:pt x="0" y="71186"/>
                  </a:lnTo>
                  <a:cubicBezTo>
                    <a:pt x="0" y="31871"/>
                    <a:pt x="31871" y="0"/>
                    <a:pt x="71186" y="0"/>
                  </a:cubicBezTo>
                  <a:close/>
                </a:path>
              </a:pathLst>
            </a:custGeom>
            <a:solidFill>
              <a:srgbClr val="87DDEB"/>
            </a:solidFill>
          </p:spPr>
        </p:sp>
        <p:sp>
          <p:nvSpPr>
            <p:cNvPr name="TextBox 22" id="22"/>
            <p:cNvSpPr txBox="true"/>
            <p:nvPr/>
          </p:nvSpPr>
          <p:spPr>
            <a:xfrm>
              <a:off x="0" y="-38100"/>
              <a:ext cx="1120882" cy="180472"/>
            </a:xfrm>
            <a:prstGeom prst="rect">
              <a:avLst/>
            </a:prstGeom>
          </p:spPr>
          <p:txBody>
            <a:bodyPr anchor="ctr" rtlCol="false" tIns="50800" lIns="50800" bIns="50800" rIns="50800"/>
            <a:lstStyle/>
            <a:p>
              <a:pPr algn="ctr">
                <a:lnSpc>
                  <a:spcPts val="2660"/>
                </a:lnSpc>
              </a:pPr>
            </a:p>
          </p:txBody>
        </p:sp>
      </p:grpSp>
      <p:sp>
        <p:nvSpPr>
          <p:cNvPr name="Freeform 23" id="23"/>
          <p:cNvSpPr/>
          <p:nvPr/>
        </p:nvSpPr>
        <p:spPr>
          <a:xfrm flipH="false" flipV="false" rot="-5400000">
            <a:off x="3908300" y="7018059"/>
            <a:ext cx="4439630" cy="2253112"/>
          </a:xfrm>
          <a:custGeom>
            <a:avLst/>
            <a:gdLst/>
            <a:ahLst/>
            <a:cxnLst/>
            <a:rect r="r" b="b" t="t" l="l"/>
            <a:pathLst>
              <a:path h="2253112" w="4439630">
                <a:moveTo>
                  <a:pt x="0" y="0"/>
                </a:moveTo>
                <a:lnTo>
                  <a:pt x="4439631" y="0"/>
                </a:lnTo>
                <a:lnTo>
                  <a:pt x="4439631" y="2253112"/>
                </a:lnTo>
                <a:lnTo>
                  <a:pt x="0" y="2253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false" rot="-5400000">
            <a:off x="4376420" y="1093259"/>
            <a:ext cx="4439630" cy="2253112"/>
          </a:xfrm>
          <a:custGeom>
            <a:avLst/>
            <a:gdLst/>
            <a:ahLst/>
            <a:cxnLst/>
            <a:rect r="r" b="b" t="t" l="l"/>
            <a:pathLst>
              <a:path h="2253112" w="4439630">
                <a:moveTo>
                  <a:pt x="4439630" y="0"/>
                </a:moveTo>
                <a:lnTo>
                  <a:pt x="0" y="0"/>
                </a:lnTo>
                <a:lnTo>
                  <a:pt x="0" y="2253112"/>
                </a:lnTo>
                <a:lnTo>
                  <a:pt x="4439630" y="2253112"/>
                </a:lnTo>
                <a:lnTo>
                  <a:pt x="443963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024176" y="3965051"/>
            <a:ext cx="5291936" cy="1178561"/>
          </a:xfrm>
          <a:prstGeom prst="rect">
            <a:avLst/>
          </a:prstGeom>
        </p:spPr>
        <p:txBody>
          <a:bodyPr anchor="t" rtlCol="false" tIns="0" lIns="0" bIns="0" rIns="0">
            <a:spAutoFit/>
          </a:bodyPr>
          <a:lstStyle/>
          <a:p>
            <a:pPr algn="l">
              <a:lnSpc>
                <a:spcPts val="8165"/>
              </a:lnSpc>
            </a:pPr>
            <a:r>
              <a:rPr lang="en-US" sz="7100">
                <a:solidFill>
                  <a:srgbClr val="FFFFFF"/>
                </a:solidFill>
                <a:latin typeface="Retropix Bold"/>
              </a:rPr>
              <a:t>FUTURE </a:t>
            </a:r>
          </a:p>
        </p:txBody>
      </p:sp>
      <p:sp>
        <p:nvSpPr>
          <p:cNvPr name="TextBox 26" id="26"/>
          <p:cNvSpPr txBox="true"/>
          <p:nvPr/>
        </p:nvSpPr>
        <p:spPr>
          <a:xfrm rot="0">
            <a:off x="1026438" y="5038725"/>
            <a:ext cx="5289674" cy="1178561"/>
          </a:xfrm>
          <a:prstGeom prst="rect">
            <a:avLst/>
          </a:prstGeom>
        </p:spPr>
        <p:txBody>
          <a:bodyPr anchor="t" rtlCol="false" tIns="0" lIns="0" bIns="0" rIns="0">
            <a:spAutoFit/>
          </a:bodyPr>
          <a:lstStyle/>
          <a:p>
            <a:pPr algn="l">
              <a:lnSpc>
                <a:spcPts val="8165"/>
              </a:lnSpc>
            </a:pPr>
            <a:r>
              <a:rPr lang="en-US" sz="7100">
                <a:solidFill>
                  <a:srgbClr val="87DDEB"/>
                </a:solidFill>
                <a:latin typeface="Retropix Bold Italics"/>
              </a:rPr>
              <a:t>WORK</a:t>
            </a:r>
          </a:p>
        </p:txBody>
      </p:sp>
      <p:sp>
        <p:nvSpPr>
          <p:cNvPr name="TextBox 27" id="27"/>
          <p:cNvSpPr txBox="true"/>
          <p:nvPr/>
        </p:nvSpPr>
        <p:spPr>
          <a:xfrm rot="0">
            <a:off x="8511776" y="1442533"/>
            <a:ext cx="4530628"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DYNAMIC SCRAPED DATA</a:t>
            </a:r>
          </a:p>
        </p:txBody>
      </p:sp>
      <p:sp>
        <p:nvSpPr>
          <p:cNvPr name="TextBox 28" id="28"/>
          <p:cNvSpPr txBox="true"/>
          <p:nvPr/>
        </p:nvSpPr>
        <p:spPr>
          <a:xfrm rot="0">
            <a:off x="7842451" y="2829684"/>
            <a:ext cx="5621925" cy="585469"/>
          </a:xfrm>
          <a:prstGeom prst="rect">
            <a:avLst/>
          </a:prstGeom>
        </p:spPr>
        <p:txBody>
          <a:bodyPr anchor="t" rtlCol="false" tIns="0" lIns="0" bIns="0" rIns="0">
            <a:spAutoFit/>
          </a:bodyPr>
          <a:lstStyle/>
          <a:p>
            <a:pPr algn="ctr">
              <a:lnSpc>
                <a:spcPts val="2380"/>
              </a:lnSpc>
            </a:pPr>
            <a:r>
              <a:rPr lang="en-US" sz="1700">
                <a:solidFill>
                  <a:srgbClr val="262B3B"/>
                </a:solidFill>
                <a:latin typeface="Lato Bold"/>
              </a:rPr>
              <a:t>MORE PROGRAMMING</a:t>
            </a:r>
          </a:p>
          <a:p>
            <a:pPr algn="ctr">
              <a:lnSpc>
                <a:spcPts val="2380"/>
              </a:lnSpc>
              <a:spcBef>
                <a:spcPct val="0"/>
              </a:spcBef>
            </a:pPr>
            <a:r>
              <a:rPr lang="en-US" sz="1700">
                <a:solidFill>
                  <a:srgbClr val="262B3B"/>
                </a:solidFill>
                <a:latin typeface="Lato Bold"/>
              </a:rPr>
              <a:t>LANGUAGES</a:t>
            </a:r>
          </a:p>
        </p:txBody>
      </p:sp>
      <p:sp>
        <p:nvSpPr>
          <p:cNvPr name="TextBox 29" id="29"/>
          <p:cNvSpPr txBox="true"/>
          <p:nvPr/>
        </p:nvSpPr>
        <p:spPr>
          <a:xfrm rot="0">
            <a:off x="7959621" y="6069428"/>
            <a:ext cx="5605877"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STOPWORD OPTIMIZATON</a:t>
            </a:r>
          </a:p>
        </p:txBody>
      </p:sp>
      <p:sp>
        <p:nvSpPr>
          <p:cNvPr name="TextBox 30" id="30"/>
          <p:cNvSpPr txBox="true"/>
          <p:nvPr/>
        </p:nvSpPr>
        <p:spPr>
          <a:xfrm rot="0">
            <a:off x="9134354" y="7565400"/>
            <a:ext cx="3038119" cy="497839"/>
          </a:xfrm>
          <a:prstGeom prst="rect">
            <a:avLst/>
          </a:prstGeom>
        </p:spPr>
        <p:txBody>
          <a:bodyPr anchor="t" rtlCol="false" tIns="0" lIns="0" bIns="0" rIns="0">
            <a:spAutoFit/>
          </a:bodyPr>
          <a:lstStyle/>
          <a:p>
            <a:pPr algn="ctr">
              <a:lnSpc>
                <a:spcPts val="1960"/>
              </a:lnSpc>
              <a:spcBef>
                <a:spcPct val="0"/>
              </a:spcBef>
            </a:pPr>
            <a:r>
              <a:rPr lang="en-US" sz="1400">
                <a:solidFill>
                  <a:srgbClr val="262B3B"/>
                </a:solidFill>
                <a:latin typeface="Lato Bold"/>
              </a:rPr>
              <a:t>VULNERABLE FUNCITONS AND PATTERNS FROM DATASET</a:t>
            </a:r>
          </a:p>
        </p:txBody>
      </p:sp>
      <p:sp>
        <p:nvSpPr>
          <p:cNvPr name="TextBox 31" id="31"/>
          <p:cNvSpPr txBox="true"/>
          <p:nvPr/>
        </p:nvSpPr>
        <p:spPr>
          <a:xfrm rot="0">
            <a:off x="8431534" y="4574675"/>
            <a:ext cx="4691113" cy="365759"/>
          </a:xfrm>
          <a:prstGeom prst="rect">
            <a:avLst/>
          </a:prstGeom>
        </p:spPr>
        <p:txBody>
          <a:bodyPr anchor="t" rtlCol="false" tIns="0" lIns="0" bIns="0" rIns="0">
            <a:spAutoFit/>
          </a:bodyPr>
          <a:lstStyle/>
          <a:p>
            <a:pPr algn="ctr">
              <a:lnSpc>
                <a:spcPts val="2940"/>
              </a:lnSpc>
              <a:spcBef>
                <a:spcPct val="0"/>
              </a:spcBef>
            </a:pPr>
            <a:r>
              <a:rPr lang="en-US" sz="2100">
                <a:solidFill>
                  <a:srgbClr val="262B3B"/>
                </a:solidFill>
                <a:latin typeface="Lato Bold"/>
              </a:rPr>
              <a:t>NLP/LLM BASED APPROACHES</a:t>
            </a:r>
          </a:p>
        </p:txBody>
      </p:sp>
      <p:sp>
        <p:nvSpPr>
          <p:cNvPr name="TextBox 32" id="32"/>
          <p:cNvSpPr txBox="true"/>
          <p:nvPr/>
        </p:nvSpPr>
        <p:spPr>
          <a:xfrm rot="0">
            <a:off x="8663697" y="1691807"/>
            <a:ext cx="8482636" cy="1378584"/>
          </a:xfrm>
          <a:prstGeom prst="rect">
            <a:avLst/>
          </a:prstGeom>
        </p:spPr>
        <p:txBody>
          <a:bodyPr anchor="t" rtlCol="false" tIns="0" lIns="0" bIns="0" rIns="0">
            <a:spAutoFit/>
          </a:bodyPr>
          <a:lstStyle/>
          <a:p>
            <a:pPr algn="just">
              <a:lnSpc>
                <a:spcPts val="2240"/>
              </a:lnSpc>
            </a:pPr>
          </a:p>
          <a:p>
            <a:pPr algn="just">
              <a:lnSpc>
                <a:spcPts val="2240"/>
              </a:lnSpc>
            </a:pPr>
            <a:r>
              <a:rPr lang="en-US" sz="1600">
                <a:solidFill>
                  <a:srgbClr val="FFFFFF"/>
                </a:solidFill>
                <a:latin typeface="Lato"/>
              </a:rPr>
              <a:t> Although this paper uses only DiverseVul data, as a future work, real life data from other vulnerable code datasets can be used. Real life feed from code repositories (such as github) can be integrated into this kind of solution.</a:t>
            </a:r>
          </a:p>
          <a:p>
            <a:pPr algn="just">
              <a:lnSpc>
                <a:spcPts val="2240"/>
              </a:lnSpc>
              <a:spcBef>
                <a:spcPct val="0"/>
              </a:spcBef>
            </a:pPr>
          </a:p>
        </p:txBody>
      </p:sp>
      <p:sp>
        <p:nvSpPr>
          <p:cNvPr name="TextBox 33" id="33"/>
          <p:cNvSpPr txBox="true"/>
          <p:nvPr/>
        </p:nvSpPr>
        <p:spPr>
          <a:xfrm rot="0">
            <a:off x="8634636" y="3472304"/>
            <a:ext cx="8482636" cy="919479"/>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Lato"/>
              </a:rPr>
              <a:t>Characterization of the dataset can be covered in a more deep-dive approach. There are patterns and functions in every programming language respectively in Static Code Analysis (OWASP), these patterns and functions can be implemented as stop words etc. However, since this paper approaches the dataset as a NLP problem, I used standard English stop words</a:t>
            </a:r>
          </a:p>
        </p:txBody>
      </p:sp>
      <p:sp>
        <p:nvSpPr>
          <p:cNvPr name="TextBox 34" id="34"/>
          <p:cNvSpPr txBox="true"/>
          <p:nvPr/>
        </p:nvSpPr>
        <p:spPr>
          <a:xfrm rot="0">
            <a:off x="8634636" y="5102359"/>
            <a:ext cx="8482636" cy="919479"/>
          </a:xfrm>
          <a:prstGeom prst="rect">
            <a:avLst/>
          </a:prstGeom>
        </p:spPr>
        <p:txBody>
          <a:bodyPr anchor="t" rtlCol="false" tIns="0" lIns="0" bIns="0" rIns="0">
            <a:spAutoFit/>
          </a:bodyPr>
          <a:lstStyle/>
          <a:p>
            <a:pPr algn="l">
              <a:lnSpc>
                <a:spcPts val="1820"/>
              </a:lnSpc>
              <a:spcBef>
                <a:spcPct val="0"/>
              </a:spcBef>
            </a:pPr>
            <a:r>
              <a:rPr lang="en-US" sz="1300">
                <a:solidFill>
                  <a:srgbClr val="FFFFFF"/>
                </a:solidFill>
                <a:latin typeface="Lato"/>
              </a:rPr>
              <a:t>For a comparative analysis between Machine Learning and LLM based solutions, more detailed research can be conducted. Although the reference paper, DiverseVul: A New Vulnerable Source Code Dataset for Deep Learning Based Vulnerability Detection, is a relatively-new study, new LLM systems such as Google Gemini can be fed with this dataset.</a:t>
            </a:r>
          </a:p>
        </p:txBody>
      </p:sp>
      <p:sp>
        <p:nvSpPr>
          <p:cNvPr name="TextBox 35" id="35"/>
          <p:cNvSpPr txBox="true"/>
          <p:nvPr/>
        </p:nvSpPr>
        <p:spPr>
          <a:xfrm rot="0">
            <a:off x="1028700" y="6012278"/>
            <a:ext cx="5289674" cy="1178561"/>
          </a:xfrm>
          <a:prstGeom prst="rect">
            <a:avLst/>
          </a:prstGeom>
        </p:spPr>
        <p:txBody>
          <a:bodyPr anchor="t" rtlCol="false" tIns="0" lIns="0" bIns="0" rIns="0">
            <a:spAutoFit/>
          </a:bodyPr>
          <a:lstStyle/>
          <a:p>
            <a:pPr algn="l">
              <a:lnSpc>
                <a:spcPts val="8165"/>
              </a:lnSpc>
            </a:pPr>
            <a:r>
              <a:rPr lang="en-US" sz="7100">
                <a:solidFill>
                  <a:srgbClr val="FF3131"/>
                </a:solidFill>
                <a:latin typeface="Retropix Bold Italics"/>
              </a:rPr>
              <a:t>DIRECTION</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012163" y="4458970"/>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94804" y="1222794"/>
            <a:ext cx="6698391"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a:rPr>
              <a:t>CONCLUSION</a:t>
            </a:r>
          </a:p>
        </p:txBody>
      </p:sp>
      <p:sp>
        <p:nvSpPr>
          <p:cNvPr name="TextBox 4" id="4"/>
          <p:cNvSpPr txBox="true"/>
          <p:nvPr/>
        </p:nvSpPr>
        <p:spPr>
          <a:xfrm rot="0">
            <a:off x="5794804" y="2640547"/>
            <a:ext cx="6256072" cy="6309359"/>
          </a:xfrm>
          <a:prstGeom prst="rect">
            <a:avLst/>
          </a:prstGeom>
        </p:spPr>
        <p:txBody>
          <a:bodyPr anchor="t" rtlCol="false" tIns="0" lIns="0" bIns="0" rIns="0">
            <a:spAutoFit/>
          </a:bodyPr>
          <a:lstStyle/>
          <a:p>
            <a:pPr algn="l">
              <a:lnSpc>
                <a:spcPts val="2940"/>
              </a:lnSpc>
            </a:pPr>
            <a:r>
              <a:rPr lang="en-US" sz="2100">
                <a:solidFill>
                  <a:srgbClr val="FFFFFF"/>
                </a:solidFill>
                <a:latin typeface="Lato"/>
              </a:rPr>
              <a:t>In conclusion, this paper tries to understand the DiverseVul dataset by characterization of the DiverseVul dataset. Then, it uses several machine learning solutions on the dataset.</a:t>
            </a:r>
          </a:p>
          <a:p>
            <a:pPr algn="l">
              <a:lnSpc>
                <a:spcPts val="2940"/>
              </a:lnSpc>
            </a:pPr>
          </a:p>
          <a:p>
            <a:pPr algn="l">
              <a:lnSpc>
                <a:spcPts val="2940"/>
              </a:lnSpc>
            </a:pPr>
            <a:r>
              <a:rPr lang="en-US" sz="2100">
                <a:solidFill>
                  <a:srgbClr val="FFFFFF"/>
                </a:solidFill>
                <a:latin typeface="Lato"/>
              </a:rPr>
              <a:t> Although this kind of NLP problems are relatively-easy to solve in modern life LLM libraries, this paper suggests Machine Learning based approaches in order to decrease resource consumption.</a:t>
            </a:r>
          </a:p>
          <a:p>
            <a:pPr algn="l">
              <a:lnSpc>
                <a:spcPts val="2940"/>
              </a:lnSpc>
            </a:pPr>
          </a:p>
          <a:p>
            <a:pPr algn="l">
              <a:lnSpc>
                <a:spcPts val="2940"/>
              </a:lnSpc>
            </a:pPr>
            <a:r>
              <a:rPr lang="en-US" sz="2100">
                <a:solidFill>
                  <a:srgbClr val="FFFFFF"/>
                </a:solidFill>
                <a:latin typeface="Lato"/>
              </a:rPr>
              <a:t> In summary, this research characterizes and visualizes the DiverseVul dataset, and proposes some classification methods for vulnerable code detection. Although more deep-dive approaches can be done in this area, this paper focuses on simple and efficient machine-learning based solutions.</a:t>
            </a:r>
          </a:p>
          <a:p>
            <a:pPr algn="l">
              <a:lnSpc>
                <a:spcPts val="2940"/>
              </a:lnSpc>
              <a:spcBef>
                <a:spcPct val="0"/>
              </a:spcBef>
            </a:pP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012163" y="4458970"/>
            <a:ext cx="3723024" cy="1926665"/>
          </a:xfrm>
          <a:custGeom>
            <a:avLst/>
            <a:gdLst/>
            <a:ahLst/>
            <a:cxnLst/>
            <a:rect r="r" b="b" t="t" l="l"/>
            <a:pathLst>
              <a:path h="1926665" w="3723024">
                <a:moveTo>
                  <a:pt x="0" y="0"/>
                </a:moveTo>
                <a:lnTo>
                  <a:pt x="3723025" y="0"/>
                </a:lnTo>
                <a:lnTo>
                  <a:pt x="3723025" y="1926665"/>
                </a:lnTo>
                <a:lnTo>
                  <a:pt x="0" y="1926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4514" y="2269347"/>
            <a:ext cx="5400043" cy="7185657"/>
          </a:xfrm>
          <a:custGeom>
            <a:avLst/>
            <a:gdLst/>
            <a:ahLst/>
            <a:cxnLst/>
            <a:rect r="r" b="b" t="t" l="l"/>
            <a:pathLst>
              <a:path h="7185657" w="5400043">
                <a:moveTo>
                  <a:pt x="0" y="0"/>
                </a:moveTo>
                <a:lnTo>
                  <a:pt x="5400043" y="0"/>
                </a:lnTo>
                <a:lnTo>
                  <a:pt x="5400043" y="7185656"/>
                </a:lnTo>
                <a:lnTo>
                  <a:pt x="0" y="7185656"/>
                </a:lnTo>
                <a:lnTo>
                  <a:pt x="0" y="0"/>
                </a:lnTo>
                <a:close/>
              </a:path>
            </a:pathLst>
          </a:custGeom>
          <a:blipFill>
            <a:blip r:embed="rId4"/>
            <a:stretch>
              <a:fillRect l="0" t="0" r="0" b="0"/>
            </a:stretch>
          </a:blipFill>
        </p:spPr>
      </p:sp>
      <p:sp>
        <p:nvSpPr>
          <p:cNvPr name="Freeform 4" id="4"/>
          <p:cNvSpPr/>
          <p:nvPr/>
        </p:nvSpPr>
        <p:spPr>
          <a:xfrm flipH="false" flipV="false" rot="0">
            <a:off x="7075335" y="2269347"/>
            <a:ext cx="7436050" cy="5123499"/>
          </a:xfrm>
          <a:custGeom>
            <a:avLst/>
            <a:gdLst/>
            <a:ahLst/>
            <a:cxnLst/>
            <a:rect r="r" b="b" t="t" l="l"/>
            <a:pathLst>
              <a:path h="5123499" w="7436050">
                <a:moveTo>
                  <a:pt x="0" y="0"/>
                </a:moveTo>
                <a:lnTo>
                  <a:pt x="7436050" y="0"/>
                </a:lnTo>
                <a:lnTo>
                  <a:pt x="7436050" y="5123498"/>
                </a:lnTo>
                <a:lnTo>
                  <a:pt x="0" y="5123498"/>
                </a:lnTo>
                <a:lnTo>
                  <a:pt x="0" y="0"/>
                </a:lnTo>
                <a:close/>
              </a:path>
            </a:pathLst>
          </a:custGeom>
          <a:blipFill>
            <a:blip r:embed="rId5"/>
            <a:stretch>
              <a:fillRect l="0" t="0" r="0" b="0"/>
            </a:stretch>
          </a:blipFill>
        </p:spPr>
      </p:sp>
      <p:sp>
        <p:nvSpPr>
          <p:cNvPr name="TextBox 5" id="5"/>
          <p:cNvSpPr txBox="true"/>
          <p:nvPr/>
        </p:nvSpPr>
        <p:spPr>
          <a:xfrm rot="0">
            <a:off x="5794804" y="1222794"/>
            <a:ext cx="6698391"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a:rPr>
              <a:t>REFERENCES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0" t="-1005" r="0" b="-1005"/>
              </a:stretch>
            </a:blipFill>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3">
                <a:alphaModFix amt="60000"/>
              </a:blip>
              <a:stretch>
                <a:fillRect l="-160" t="0" r="-160" b="0"/>
              </a:stretch>
            </a:blipFill>
          </p:spPr>
        </p:sp>
      </p:grpSp>
      <p:sp>
        <p:nvSpPr>
          <p:cNvPr name="TextBox 5" id="5"/>
          <p:cNvSpPr txBox="true"/>
          <p:nvPr/>
        </p:nvSpPr>
        <p:spPr>
          <a:xfrm rot="0">
            <a:off x="2181479" y="5272476"/>
            <a:ext cx="13925041" cy="1463674"/>
          </a:xfrm>
          <a:prstGeom prst="rect">
            <a:avLst/>
          </a:prstGeom>
        </p:spPr>
        <p:txBody>
          <a:bodyPr anchor="t" rtlCol="false" tIns="0" lIns="0" bIns="0" rIns="0">
            <a:spAutoFit/>
          </a:bodyPr>
          <a:lstStyle/>
          <a:p>
            <a:pPr algn="ctr">
              <a:lnSpc>
                <a:spcPts val="11200"/>
              </a:lnSpc>
              <a:spcBef>
                <a:spcPct val="0"/>
              </a:spcBef>
            </a:pPr>
            <a:r>
              <a:rPr lang="en-US" sz="8000" spc="1200">
                <a:solidFill>
                  <a:srgbClr val="FAF7F2"/>
                </a:solidFill>
                <a:latin typeface="Horizon"/>
              </a:rPr>
              <a:t>THANK YOU</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81821" y="2282357"/>
            <a:ext cx="3377640" cy="3429076"/>
          </a:xfrm>
          <a:custGeom>
            <a:avLst/>
            <a:gdLst/>
            <a:ahLst/>
            <a:cxnLst/>
            <a:rect r="r" b="b" t="t" l="l"/>
            <a:pathLst>
              <a:path h="3429076" w="3377640">
                <a:moveTo>
                  <a:pt x="0" y="0"/>
                </a:moveTo>
                <a:lnTo>
                  <a:pt x="3377640" y="0"/>
                </a:lnTo>
                <a:lnTo>
                  <a:pt x="3377640" y="3429076"/>
                </a:lnTo>
                <a:lnTo>
                  <a:pt x="0" y="3429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3426669" y="4968965"/>
            <a:ext cx="3377640" cy="3429076"/>
          </a:xfrm>
          <a:custGeom>
            <a:avLst/>
            <a:gdLst/>
            <a:ahLst/>
            <a:cxnLst/>
            <a:rect r="r" b="b" t="t" l="l"/>
            <a:pathLst>
              <a:path h="3429076" w="3377640">
                <a:moveTo>
                  <a:pt x="0" y="0"/>
                </a:moveTo>
                <a:lnTo>
                  <a:pt x="3377640" y="0"/>
                </a:lnTo>
                <a:lnTo>
                  <a:pt x="3377640" y="3429076"/>
                </a:lnTo>
                <a:lnTo>
                  <a:pt x="0" y="3429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0619678" y="637432"/>
            <a:ext cx="7514145" cy="7760609"/>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33066" t="0" r="-33066"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87DDEB"/>
            </a:solidFill>
          </p:spPr>
        </p:sp>
      </p:grpSp>
      <p:sp>
        <p:nvSpPr>
          <p:cNvPr name="Freeform 8" id="8"/>
          <p:cNvSpPr/>
          <p:nvPr/>
        </p:nvSpPr>
        <p:spPr>
          <a:xfrm flipH="false" flipV="false" rot="5400000">
            <a:off x="6382699" y="136181"/>
            <a:ext cx="3986439" cy="2641016"/>
          </a:xfrm>
          <a:custGeom>
            <a:avLst/>
            <a:gdLst/>
            <a:ahLst/>
            <a:cxnLst/>
            <a:rect r="r" b="b" t="t" l="l"/>
            <a:pathLst>
              <a:path h="2641016" w="3986439">
                <a:moveTo>
                  <a:pt x="0" y="0"/>
                </a:moveTo>
                <a:lnTo>
                  <a:pt x="3986439" y="0"/>
                </a:lnTo>
                <a:lnTo>
                  <a:pt x="3986439" y="2641016"/>
                </a:lnTo>
                <a:lnTo>
                  <a:pt x="0" y="2641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9642790" y="8625544"/>
            <a:ext cx="2485301" cy="1646512"/>
          </a:xfrm>
          <a:custGeom>
            <a:avLst/>
            <a:gdLst/>
            <a:ahLst/>
            <a:cxnLst/>
            <a:rect r="r" b="b" t="t" l="l"/>
            <a:pathLst>
              <a:path h="1646512" w="2485301">
                <a:moveTo>
                  <a:pt x="0" y="0"/>
                </a:moveTo>
                <a:lnTo>
                  <a:pt x="2485301" y="0"/>
                </a:lnTo>
                <a:lnTo>
                  <a:pt x="2485301" y="1646512"/>
                </a:lnTo>
                <a:lnTo>
                  <a:pt x="0" y="16465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6438" y="2289038"/>
            <a:ext cx="7732224" cy="1346200"/>
          </a:xfrm>
          <a:prstGeom prst="rect">
            <a:avLst/>
          </a:prstGeom>
        </p:spPr>
        <p:txBody>
          <a:bodyPr anchor="t" rtlCol="false" tIns="0" lIns="0" bIns="0" rIns="0">
            <a:spAutoFit/>
          </a:bodyPr>
          <a:lstStyle/>
          <a:p>
            <a:pPr algn="l">
              <a:lnSpc>
                <a:spcPts val="9200"/>
              </a:lnSpc>
            </a:pPr>
            <a:r>
              <a:rPr lang="en-US" sz="8000">
                <a:solidFill>
                  <a:srgbClr val="FFFFFF"/>
                </a:solidFill>
                <a:latin typeface="Retropix Bold"/>
              </a:rPr>
              <a:t>INTRODUCTION</a:t>
            </a:r>
          </a:p>
        </p:txBody>
      </p:sp>
      <p:sp>
        <p:nvSpPr>
          <p:cNvPr name="TextBox 11" id="11"/>
          <p:cNvSpPr txBox="true"/>
          <p:nvPr/>
        </p:nvSpPr>
        <p:spPr>
          <a:xfrm rot="0">
            <a:off x="1026438" y="3568489"/>
            <a:ext cx="8669989" cy="2997200"/>
          </a:xfrm>
          <a:prstGeom prst="rect">
            <a:avLst/>
          </a:prstGeom>
        </p:spPr>
        <p:txBody>
          <a:bodyPr anchor="t" rtlCol="false" tIns="0" lIns="0" bIns="0" rIns="0">
            <a:spAutoFit/>
          </a:bodyPr>
          <a:lstStyle/>
          <a:p>
            <a:pPr algn="l">
              <a:lnSpc>
                <a:spcPts val="4599"/>
              </a:lnSpc>
            </a:pPr>
            <a:r>
              <a:rPr lang="en-US" sz="3999">
                <a:solidFill>
                  <a:srgbClr val="87DDEB"/>
                </a:solidFill>
                <a:latin typeface="Retropix Bold Italics"/>
              </a:rPr>
              <a:t>VULNERABILITY IN CODES</a:t>
            </a:r>
          </a:p>
          <a:p>
            <a:pPr algn="l">
              <a:lnSpc>
                <a:spcPts val="4599"/>
              </a:lnSpc>
            </a:pPr>
            <a:r>
              <a:rPr lang="en-US" sz="3999">
                <a:solidFill>
                  <a:srgbClr val="87DDEB"/>
                </a:solidFill>
                <a:latin typeface="Retropix Bold Italics"/>
              </a:rPr>
              <a:t>STATIC CODE ANALYSIS</a:t>
            </a:r>
          </a:p>
          <a:p>
            <a:pPr algn="l">
              <a:lnSpc>
                <a:spcPts val="4599"/>
              </a:lnSpc>
            </a:pPr>
            <a:r>
              <a:rPr lang="en-US" sz="3999">
                <a:solidFill>
                  <a:srgbClr val="87DDEB"/>
                </a:solidFill>
                <a:latin typeface="Retropix Bold Italics"/>
              </a:rPr>
              <a:t>SAST</a:t>
            </a:r>
          </a:p>
          <a:p>
            <a:pPr algn="l">
              <a:lnSpc>
                <a:spcPts val="4599"/>
              </a:lnSpc>
            </a:pPr>
            <a:r>
              <a:rPr lang="en-US" sz="3999">
                <a:solidFill>
                  <a:srgbClr val="87DDEB"/>
                </a:solidFill>
                <a:latin typeface="Retropix Bold Italics"/>
              </a:rPr>
              <a:t>OWASP</a:t>
            </a:r>
          </a:p>
          <a:p>
            <a:pPr algn="l">
              <a:lnSpc>
                <a:spcPts val="4599"/>
              </a:lnSpc>
            </a:pPr>
            <a:r>
              <a:rPr lang="en-US" sz="3999">
                <a:solidFill>
                  <a:srgbClr val="87DDEB"/>
                </a:solidFill>
                <a:latin typeface="Retropix Bold Italics"/>
              </a:rPr>
              <a:t>NLP BASE SOLUTIONS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p:cSld>
    <p:bg>
      <p:bgPr>
        <a:solidFill>
          <a:srgbClr val="262B3B"/>
        </a:solidFill>
      </p:bgPr>
    </p:bg>
    <p:spTree>
      <p:nvGrpSpPr>
        <p:cNvPr id="1" name=""/>
        <p:cNvGrpSpPr/>
        <p:nvPr/>
      </p:nvGrpSpPr>
      <p:grpSpPr>
        <a:xfrm>
          <a:off x="0" y="0"/>
          <a:ext cx="0" cy="0"/>
          <a:chOff x="0" y="0"/>
          <a:chExt cx="0" cy="0"/>
        </a:xfrm>
      </p:grpSpPr>
      <p:sp>
        <p:nvSpPr>
          <p:cNvPr name="TextBox 2" id="2"/>
          <p:cNvSpPr txBox="true"/>
          <p:nvPr/>
        </p:nvSpPr>
        <p:spPr>
          <a:xfrm rot="0">
            <a:off x="4352192" y="312420"/>
            <a:ext cx="9583617" cy="1346200"/>
          </a:xfrm>
          <a:prstGeom prst="rect">
            <a:avLst/>
          </a:prstGeom>
        </p:spPr>
        <p:txBody>
          <a:bodyPr anchor="t" rtlCol="false" tIns="0" lIns="0" bIns="0" rIns="0">
            <a:spAutoFit/>
          </a:bodyPr>
          <a:lstStyle/>
          <a:p>
            <a:pPr algn="ctr">
              <a:lnSpc>
                <a:spcPts val="9200"/>
              </a:lnSpc>
            </a:pPr>
            <a:r>
              <a:rPr lang="en-US" sz="8000">
                <a:solidFill>
                  <a:srgbClr val="FFFFFF"/>
                </a:solidFill>
                <a:latin typeface="Retropix Bold"/>
              </a:rPr>
              <a:t>DIVERSEVUL </a:t>
            </a:r>
          </a:p>
        </p:txBody>
      </p:sp>
      <p:sp>
        <p:nvSpPr>
          <p:cNvPr name="TextBox 3" id="3"/>
          <p:cNvSpPr txBox="true"/>
          <p:nvPr/>
        </p:nvSpPr>
        <p:spPr>
          <a:xfrm rot="0">
            <a:off x="4164268" y="1659725"/>
            <a:ext cx="9959464" cy="1346200"/>
          </a:xfrm>
          <a:prstGeom prst="rect">
            <a:avLst/>
          </a:prstGeom>
        </p:spPr>
        <p:txBody>
          <a:bodyPr anchor="t" rtlCol="false" tIns="0" lIns="0" bIns="0" rIns="0">
            <a:spAutoFit/>
          </a:bodyPr>
          <a:lstStyle/>
          <a:p>
            <a:pPr algn="ctr">
              <a:lnSpc>
                <a:spcPts val="9200"/>
              </a:lnSpc>
            </a:pPr>
            <a:r>
              <a:rPr lang="en-US" sz="8000">
                <a:solidFill>
                  <a:srgbClr val="87DDEB"/>
                </a:solidFill>
                <a:latin typeface="Retropix Bold Italics"/>
              </a:rPr>
              <a:t>DATASET AND PAPER</a:t>
            </a:r>
          </a:p>
        </p:txBody>
      </p:sp>
      <p:sp>
        <p:nvSpPr>
          <p:cNvPr name="TextBox 4" id="4"/>
          <p:cNvSpPr txBox="true"/>
          <p:nvPr/>
        </p:nvSpPr>
        <p:spPr>
          <a:xfrm rot="0">
            <a:off x="1028700" y="3082125"/>
            <a:ext cx="16559624" cy="6656070"/>
          </a:xfrm>
          <a:prstGeom prst="rect">
            <a:avLst/>
          </a:prstGeom>
        </p:spPr>
        <p:txBody>
          <a:bodyPr anchor="t" rtlCol="false" tIns="0" lIns="0" bIns="0" rIns="0">
            <a:spAutoFit/>
          </a:bodyPr>
          <a:lstStyle/>
          <a:p>
            <a:pPr algn="l">
              <a:lnSpc>
                <a:spcPts val="3780"/>
              </a:lnSpc>
              <a:spcBef>
                <a:spcPct val="0"/>
              </a:spcBef>
            </a:pPr>
            <a:r>
              <a:rPr lang="en-US" sz="2700">
                <a:solidFill>
                  <a:srgbClr val="FFFFFF"/>
                </a:solidFill>
                <a:latin typeface="Lato Italics"/>
              </a:rPr>
              <a:t> In the paper, the researchers present a new vulnerable source code dataset, DiverseVul, for detecting software vulnerabilities using deep learning. The dataset contains 18,945 vulnerable functions spanning 150 </a:t>
            </a:r>
            <a:r>
              <a:rPr lang="en-US" sz="2700">
                <a:solidFill>
                  <a:srgbClr val="FFFFFF"/>
                </a:solidFill>
                <a:latin typeface="Lato Italics"/>
              </a:rPr>
              <a:t>CWEs and 330,492 non-vulnerable functions extracted from 7,514 commits. The study evaluates the effectiveness of various deep learning architectures, including Graph Neural Networks (GNN), RoBERTa, GPT-2, and T5, for vulnerability detection. The researchers found that deep learning models require a large dataset of vulnerable source code and identified hopeful future research directions, including the use of large language models (LLMs) and the development of source code-specific pretraining objectives. The paper also addresses the challenges associated with deep learning-based vulnerability detection, such as the need for large training datasets and the generalization failure when detecting vulnerabilities in unseen projects. The researchers highlighted the need for deeper investigation into the impact of label noise in the dataset. Additionally, the study revealed that some common weaknesses and vulnerabilities are more challenging to learn than others, and the generalization performance of deep learning models for detecting vulnerabilities remains a significant challenge. Furthermore, the research also addressed the issue of label noise in the dataset, highlighting the need for further investigation into its impact.</a:t>
            </a:r>
          </a:p>
          <a:p>
            <a:pPr algn="l">
              <a:lnSpc>
                <a:spcPts val="3780"/>
              </a:lnSpc>
              <a:spcBef>
                <a:spcPct val="0"/>
              </a:spcBef>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p:cSld>
    <p:bg>
      <p:bgPr>
        <a:solidFill>
          <a:srgbClr val="262B3B"/>
        </a:solidFill>
      </p:bgPr>
    </p:bg>
    <p:spTree>
      <p:nvGrpSpPr>
        <p:cNvPr id="1" name=""/>
        <p:cNvGrpSpPr/>
        <p:nvPr/>
      </p:nvGrpSpPr>
      <p:grpSpPr>
        <a:xfrm>
          <a:off x="0" y="0"/>
          <a:ext cx="0" cy="0"/>
          <a:chOff x="0" y="0"/>
          <a:chExt cx="0" cy="0"/>
        </a:xfrm>
      </p:grpSpPr>
      <p:sp>
        <p:nvSpPr>
          <p:cNvPr name="TextBox 2" id="2"/>
          <p:cNvSpPr txBox="true"/>
          <p:nvPr/>
        </p:nvSpPr>
        <p:spPr>
          <a:xfrm rot="0">
            <a:off x="4352192" y="312420"/>
            <a:ext cx="9583617" cy="1346200"/>
          </a:xfrm>
          <a:prstGeom prst="rect">
            <a:avLst/>
          </a:prstGeom>
        </p:spPr>
        <p:txBody>
          <a:bodyPr anchor="t" rtlCol="false" tIns="0" lIns="0" bIns="0" rIns="0">
            <a:spAutoFit/>
          </a:bodyPr>
          <a:lstStyle/>
          <a:p>
            <a:pPr algn="ctr">
              <a:lnSpc>
                <a:spcPts val="9200"/>
              </a:lnSpc>
            </a:pPr>
            <a:r>
              <a:rPr lang="en-US" sz="8000">
                <a:solidFill>
                  <a:srgbClr val="FFFFFF"/>
                </a:solidFill>
                <a:latin typeface="Retropix Bold"/>
              </a:rPr>
              <a:t>DIVERSEVUL </a:t>
            </a:r>
          </a:p>
        </p:txBody>
      </p:sp>
      <p:sp>
        <p:nvSpPr>
          <p:cNvPr name="TextBox 3" id="3"/>
          <p:cNvSpPr txBox="true"/>
          <p:nvPr/>
        </p:nvSpPr>
        <p:spPr>
          <a:xfrm rot="0">
            <a:off x="4164268" y="1659725"/>
            <a:ext cx="9959464" cy="1346200"/>
          </a:xfrm>
          <a:prstGeom prst="rect">
            <a:avLst/>
          </a:prstGeom>
        </p:spPr>
        <p:txBody>
          <a:bodyPr anchor="t" rtlCol="false" tIns="0" lIns="0" bIns="0" rIns="0">
            <a:spAutoFit/>
          </a:bodyPr>
          <a:lstStyle/>
          <a:p>
            <a:pPr algn="ctr">
              <a:lnSpc>
                <a:spcPts val="9200"/>
              </a:lnSpc>
            </a:pPr>
            <a:r>
              <a:rPr lang="en-US" sz="8000">
                <a:solidFill>
                  <a:srgbClr val="87DDEB"/>
                </a:solidFill>
                <a:latin typeface="Retropix Bold Italics"/>
              </a:rPr>
              <a:t>DATASET AND PAPER</a:t>
            </a:r>
          </a:p>
        </p:txBody>
      </p:sp>
      <p:sp>
        <p:nvSpPr>
          <p:cNvPr name="TextBox 4" id="4"/>
          <p:cNvSpPr txBox="true"/>
          <p:nvPr/>
        </p:nvSpPr>
        <p:spPr>
          <a:xfrm rot="0">
            <a:off x="1028700" y="3082125"/>
            <a:ext cx="16559624" cy="5703570"/>
          </a:xfrm>
          <a:prstGeom prst="rect">
            <a:avLst/>
          </a:prstGeom>
        </p:spPr>
        <p:txBody>
          <a:bodyPr anchor="t" rtlCol="false" tIns="0" lIns="0" bIns="0" rIns="0">
            <a:spAutoFit/>
          </a:bodyPr>
          <a:lstStyle/>
          <a:p>
            <a:pPr algn="l" marL="582932" indent="-291466" lvl="1">
              <a:lnSpc>
                <a:spcPts val="3780"/>
              </a:lnSpc>
              <a:buFont typeface="Arial"/>
              <a:buChar char="•"/>
            </a:pPr>
            <a:r>
              <a:rPr lang="en-US" sz="2700">
                <a:solidFill>
                  <a:srgbClr val="FFFFFF"/>
                </a:solidFill>
                <a:latin typeface="Lato Italics"/>
              </a:rPr>
              <a:t>Exploratio</a:t>
            </a:r>
            <a:r>
              <a:rPr lang="en-US" sz="2700">
                <a:solidFill>
                  <a:srgbClr val="FFFFFF"/>
                </a:solidFill>
                <a:latin typeface="Lato Italics"/>
              </a:rPr>
              <a:t>n of Deep Learning for Vulnerability Detection</a:t>
            </a:r>
          </a:p>
          <a:p>
            <a:pPr algn="l">
              <a:lnSpc>
                <a:spcPts val="3780"/>
              </a:lnSpc>
              <a:spcBef>
                <a:spcPct val="0"/>
              </a:spcBef>
            </a:pPr>
            <a:r>
              <a:rPr lang="en-US" sz="2700">
                <a:solidFill>
                  <a:srgbClr val="FFFFFF"/>
                </a:solidFill>
                <a:latin typeface="Lato Italics"/>
              </a:rPr>
              <a:t> The paper investigates the potential of deep learning for software vulnerability detection and introduces a new open vulnerability dataset for </a:t>
            </a:r>
            <a:r>
              <a:rPr lang="en-US" sz="2700">
                <a:solidFill>
                  <a:srgbClr val="FFFFFF"/>
                </a:solidFill>
                <a:latin typeface="Lato Italics"/>
              </a:rPr>
              <a:t>C/C++, called DiverseVul, which is more than twice the size of previous datasets. The study explores the use of deep learning architectures such as Graph Neural Networks (GNN), RoBERTa, GPT-2, and T5 for vulnerability detection and evaluates their performance on various datasets. It highlights the benefits of increased diversity and volume of training data for vulnerability detection, especially for large language models, while also acknowledging the need for further research on improving deep learning models to generalize to unknown projects.</a:t>
            </a:r>
          </a:p>
          <a:p>
            <a:pPr algn="l">
              <a:lnSpc>
                <a:spcPts val="3780"/>
              </a:lnSpc>
              <a:spcBef>
                <a:spcPct val="0"/>
              </a:spcBef>
            </a:pPr>
            <a:r>
              <a:rPr lang="en-US" sz="2700">
                <a:solidFill>
                  <a:srgbClr val="FFFFFF"/>
                </a:solidFill>
                <a:latin typeface="Lato Italics"/>
              </a:rPr>
              <a:t> The paper addresses the challenge of label noise in the dataset and the need for deeper investigation in this area. It also discusses the potential for code-specific pretraining tasks as a promising research direction for deep learning-based vulnerability detection. The authors release the DiverseVul dataset for community use, with the hope that it will enable exploration of methods to address label noise in the future.</a:t>
            </a:r>
          </a:p>
          <a:p>
            <a:pPr algn="l">
              <a:lnSpc>
                <a:spcPts val="3780"/>
              </a:lnSpc>
              <a:spcBef>
                <a:spcPct val="0"/>
              </a:spcBef>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262B3B"/>
        </a:solidFill>
      </p:bgPr>
    </p:bg>
    <p:spTree>
      <p:nvGrpSpPr>
        <p:cNvPr id="1" name=""/>
        <p:cNvGrpSpPr/>
        <p:nvPr/>
      </p:nvGrpSpPr>
      <p:grpSpPr>
        <a:xfrm>
          <a:off x="0" y="0"/>
          <a:ext cx="0" cy="0"/>
          <a:chOff x="0" y="0"/>
          <a:chExt cx="0" cy="0"/>
        </a:xfrm>
      </p:grpSpPr>
      <p:sp>
        <p:nvSpPr>
          <p:cNvPr name="TextBox 2" id="2"/>
          <p:cNvSpPr txBox="true"/>
          <p:nvPr/>
        </p:nvSpPr>
        <p:spPr>
          <a:xfrm rot="0">
            <a:off x="4352192" y="312420"/>
            <a:ext cx="9583617" cy="1346200"/>
          </a:xfrm>
          <a:prstGeom prst="rect">
            <a:avLst/>
          </a:prstGeom>
        </p:spPr>
        <p:txBody>
          <a:bodyPr anchor="t" rtlCol="false" tIns="0" lIns="0" bIns="0" rIns="0">
            <a:spAutoFit/>
          </a:bodyPr>
          <a:lstStyle/>
          <a:p>
            <a:pPr algn="ctr">
              <a:lnSpc>
                <a:spcPts val="9200"/>
              </a:lnSpc>
            </a:pPr>
            <a:r>
              <a:rPr lang="en-US" sz="8000">
                <a:solidFill>
                  <a:srgbClr val="FFFFFF"/>
                </a:solidFill>
                <a:latin typeface="Retropix Bold"/>
              </a:rPr>
              <a:t>DIVERSEVUL </a:t>
            </a:r>
          </a:p>
        </p:txBody>
      </p:sp>
      <p:sp>
        <p:nvSpPr>
          <p:cNvPr name="TextBox 3" id="3"/>
          <p:cNvSpPr txBox="true"/>
          <p:nvPr/>
        </p:nvSpPr>
        <p:spPr>
          <a:xfrm rot="0">
            <a:off x="4164268" y="1659725"/>
            <a:ext cx="9959464" cy="1346200"/>
          </a:xfrm>
          <a:prstGeom prst="rect">
            <a:avLst/>
          </a:prstGeom>
        </p:spPr>
        <p:txBody>
          <a:bodyPr anchor="t" rtlCol="false" tIns="0" lIns="0" bIns="0" rIns="0">
            <a:spAutoFit/>
          </a:bodyPr>
          <a:lstStyle/>
          <a:p>
            <a:pPr algn="ctr">
              <a:lnSpc>
                <a:spcPts val="9200"/>
              </a:lnSpc>
            </a:pPr>
            <a:r>
              <a:rPr lang="en-US" sz="8000">
                <a:solidFill>
                  <a:srgbClr val="87DDEB"/>
                </a:solidFill>
                <a:latin typeface="Retropix Bold Italics"/>
              </a:rPr>
              <a:t>DATASET AND PAPER</a:t>
            </a:r>
          </a:p>
        </p:txBody>
      </p:sp>
      <p:sp>
        <p:nvSpPr>
          <p:cNvPr name="TextBox 4" id="4"/>
          <p:cNvSpPr txBox="true"/>
          <p:nvPr/>
        </p:nvSpPr>
        <p:spPr>
          <a:xfrm rot="0">
            <a:off x="1028700" y="3082125"/>
            <a:ext cx="16559624" cy="6179820"/>
          </a:xfrm>
          <a:prstGeom prst="rect">
            <a:avLst/>
          </a:prstGeom>
        </p:spPr>
        <p:txBody>
          <a:bodyPr anchor="t" rtlCol="false" tIns="0" lIns="0" bIns="0" rIns="0">
            <a:spAutoFit/>
          </a:bodyPr>
          <a:lstStyle/>
          <a:p>
            <a:pPr algn="l">
              <a:lnSpc>
                <a:spcPts val="3780"/>
              </a:lnSpc>
            </a:pPr>
          </a:p>
          <a:p>
            <a:pPr algn="l" marL="582932" indent="-291466" lvl="1">
              <a:lnSpc>
                <a:spcPts val="3780"/>
              </a:lnSpc>
              <a:buFont typeface="Arial"/>
              <a:buChar char="•"/>
            </a:pPr>
            <a:r>
              <a:rPr lang="en-US" sz="2700">
                <a:solidFill>
                  <a:srgbClr val="FFFFFF"/>
                </a:solidFill>
                <a:latin typeface="Lato Italics"/>
              </a:rPr>
              <a:t>Dataset Construction Process and Acknowledgments</a:t>
            </a:r>
          </a:p>
          <a:p>
            <a:pPr algn="l" marL="582932" indent="-291466" lvl="1">
              <a:lnSpc>
                <a:spcPts val="3780"/>
              </a:lnSpc>
              <a:buFont typeface="Arial"/>
              <a:buChar char="•"/>
            </a:pPr>
            <a:r>
              <a:rPr lang="en-US" sz="2700">
                <a:solidFill>
                  <a:srgbClr val="FFFFFF"/>
                </a:solidFill>
                <a:latin typeface="Lato Italics"/>
              </a:rPr>
              <a:t> Reflecting on the dataset construction process, the paper suggests that the de-duplication procedure could be improved to enhance label accuracy and mitigate risks of contamination such as test data leaking into pretraining data. The authors express gratitude to contributors and reviewers for their valuable input and acknowledge the support of sponsors for the research.</a:t>
            </a:r>
          </a:p>
          <a:p>
            <a:pPr algn="l" marL="582932" indent="-291466" lvl="1">
              <a:lnSpc>
                <a:spcPts val="3780"/>
              </a:lnSpc>
              <a:buFont typeface="Arial"/>
              <a:buChar char="•"/>
            </a:pPr>
            <a:r>
              <a:rPr lang="en-US" sz="2700">
                <a:solidFill>
                  <a:srgbClr val="FFFFFF"/>
                </a:solidFill>
                <a:latin typeface="Lato Italics"/>
              </a:rPr>
              <a:t>Conclusion and Future Research Recommendations</a:t>
            </a:r>
          </a:p>
          <a:p>
            <a:pPr algn="l" marL="582932" indent="-291466" lvl="1">
              <a:lnSpc>
                <a:spcPts val="3780"/>
              </a:lnSpc>
              <a:buFont typeface="Arial"/>
              <a:buChar char="•"/>
            </a:pPr>
            <a:r>
              <a:rPr lang="en-US" sz="2700">
                <a:solidFill>
                  <a:srgbClr val="FFFFFF"/>
                </a:solidFill>
                <a:latin typeface="Lato Italics"/>
              </a:rPr>
              <a:t> In conclusion, the paper highlights the potential of deep learning architectures for software vulnerability detection, emphasizes the importance of improving model generalization to unknown projects, and presents the DiverseVul dataset to the community for further exploration and research in vulnerability detection. The study also identifies challenges such as label noise, de-duplication procedures, and risks of contamination, while expressing gratitude to contributors, reviewers, and sponsors for their support.</a:t>
            </a:r>
          </a:p>
          <a:p>
            <a:pPr algn="l">
              <a:lnSpc>
                <a:spcPts val="3780"/>
              </a:lnSpc>
              <a:spcBef>
                <a:spcPct val="0"/>
              </a:spcBef>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AutoShape 3" id="3"/>
          <p:cNvSpPr/>
          <p:nvPr/>
        </p:nvSpPr>
        <p:spPr>
          <a:xfrm flipV="true">
            <a:off x="10395229" y="3207269"/>
            <a:ext cx="0" cy="4850109"/>
          </a:xfrm>
          <a:prstGeom prst="line">
            <a:avLst/>
          </a:prstGeom>
          <a:ln cap="flat" w="47625">
            <a:solidFill>
              <a:srgbClr val="87DDEB"/>
            </a:solidFill>
            <a:prstDash val="solid"/>
            <a:headEnd type="none" len="sm" w="sm"/>
            <a:tailEnd type="none" len="sm" w="sm"/>
          </a:ln>
        </p:spPr>
      </p:sp>
      <p:sp>
        <p:nvSpPr>
          <p:cNvPr name="Freeform 4" id="4"/>
          <p:cNvSpPr/>
          <p:nvPr/>
        </p:nvSpPr>
        <p:spPr>
          <a:xfrm flipH="false" flipV="false" rot="0">
            <a:off x="11060078" y="4830674"/>
            <a:ext cx="6725890" cy="2244684"/>
          </a:xfrm>
          <a:custGeom>
            <a:avLst/>
            <a:gdLst/>
            <a:ahLst/>
            <a:cxnLst/>
            <a:rect r="r" b="b" t="t" l="l"/>
            <a:pathLst>
              <a:path h="2244684" w="6725890">
                <a:moveTo>
                  <a:pt x="0" y="0"/>
                </a:moveTo>
                <a:lnTo>
                  <a:pt x="6725890" y="0"/>
                </a:lnTo>
                <a:lnTo>
                  <a:pt x="6725890" y="2244684"/>
                </a:lnTo>
                <a:lnTo>
                  <a:pt x="0" y="2244684"/>
                </a:lnTo>
                <a:lnTo>
                  <a:pt x="0" y="0"/>
                </a:lnTo>
                <a:close/>
              </a:path>
            </a:pathLst>
          </a:custGeom>
          <a:blipFill>
            <a:blip r:embed="rId3"/>
            <a:stretch>
              <a:fillRect l="0" t="0" r="0" b="0"/>
            </a:stretch>
          </a:blipFill>
        </p:spPr>
      </p:sp>
      <p:sp>
        <p:nvSpPr>
          <p:cNvPr name="TextBox 5" id="5"/>
          <p:cNvSpPr txBox="true"/>
          <p:nvPr/>
        </p:nvSpPr>
        <p:spPr>
          <a:xfrm rot="0">
            <a:off x="1026438" y="3532936"/>
            <a:ext cx="10418804" cy="2265681"/>
          </a:xfrm>
          <a:prstGeom prst="rect">
            <a:avLst/>
          </a:prstGeom>
        </p:spPr>
        <p:txBody>
          <a:bodyPr anchor="t" rtlCol="false" tIns="0" lIns="0" bIns="0" rIns="0">
            <a:spAutoFit/>
          </a:bodyPr>
          <a:lstStyle/>
          <a:p>
            <a:pPr algn="l">
              <a:lnSpc>
                <a:spcPts val="8395"/>
              </a:lnSpc>
            </a:pPr>
            <a:r>
              <a:rPr lang="en-US" sz="7300">
                <a:solidFill>
                  <a:srgbClr val="FFFFFF"/>
                </a:solidFill>
                <a:latin typeface="Retropix Bold"/>
              </a:rPr>
              <a:t>DATASET CHARACTERIZATION</a:t>
            </a:r>
          </a:p>
        </p:txBody>
      </p:sp>
      <p:sp>
        <p:nvSpPr>
          <p:cNvPr name="TextBox 6" id="6"/>
          <p:cNvSpPr txBox="true"/>
          <p:nvPr/>
        </p:nvSpPr>
        <p:spPr>
          <a:xfrm rot="0">
            <a:off x="976744" y="5527548"/>
            <a:ext cx="9418484" cy="1208406"/>
          </a:xfrm>
          <a:prstGeom prst="rect">
            <a:avLst/>
          </a:prstGeom>
        </p:spPr>
        <p:txBody>
          <a:bodyPr anchor="t" rtlCol="false" tIns="0" lIns="0" bIns="0" rIns="0">
            <a:spAutoFit/>
          </a:bodyPr>
          <a:lstStyle/>
          <a:p>
            <a:pPr algn="l">
              <a:lnSpc>
                <a:spcPts val="8395"/>
              </a:lnSpc>
            </a:pPr>
            <a:r>
              <a:rPr lang="en-US" sz="7300">
                <a:solidFill>
                  <a:srgbClr val="87DDEB"/>
                </a:solidFill>
                <a:latin typeface="Retropix Bold Italics"/>
              </a:rPr>
              <a:t>DIVERSEVUL</a:t>
            </a:r>
          </a:p>
        </p:txBody>
      </p:sp>
      <p:sp>
        <p:nvSpPr>
          <p:cNvPr name="TextBox 7" id="7"/>
          <p:cNvSpPr txBox="true"/>
          <p:nvPr/>
        </p:nvSpPr>
        <p:spPr>
          <a:xfrm rot="0">
            <a:off x="11286445" y="3599611"/>
            <a:ext cx="6273157" cy="98996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a:rPr>
              <a:t>Data</a:t>
            </a:r>
          </a:p>
          <a:p>
            <a:pPr algn="ctr">
              <a:lnSpc>
                <a:spcPts val="2660"/>
              </a:lnSpc>
              <a:spcBef>
                <a:spcPct val="0"/>
              </a:spcBef>
            </a:pPr>
            <a:r>
              <a:rPr lang="en-US" sz="1900">
                <a:solidFill>
                  <a:srgbClr val="FFFFFF"/>
                </a:solidFill>
                <a:latin typeface="Lato"/>
                <a:ea typeface="Lato"/>
              </a:rPr>
              <a:t> Dataset contains 330492 rows × 8 columns. Columns are: func, target,cwe,project,commit_id,hash,size,message</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25633" y="2216150"/>
            <a:ext cx="3870672" cy="7467992"/>
          </a:xfrm>
          <a:custGeom>
            <a:avLst/>
            <a:gdLst/>
            <a:ahLst/>
            <a:cxnLst/>
            <a:rect r="r" b="b" t="t" l="l"/>
            <a:pathLst>
              <a:path h="7467992" w="3870672">
                <a:moveTo>
                  <a:pt x="0" y="0"/>
                </a:moveTo>
                <a:lnTo>
                  <a:pt x="3870672" y="0"/>
                </a:lnTo>
                <a:lnTo>
                  <a:pt x="3870672" y="7467992"/>
                </a:lnTo>
                <a:lnTo>
                  <a:pt x="0" y="7467992"/>
                </a:lnTo>
                <a:lnTo>
                  <a:pt x="0" y="0"/>
                </a:lnTo>
                <a:close/>
              </a:path>
            </a:pathLst>
          </a:custGeom>
          <a:blipFill>
            <a:blip r:embed="rId2"/>
            <a:stretch>
              <a:fillRect l="0" t="0" r="0" b="0"/>
            </a:stretch>
          </a:blipFill>
        </p:spPr>
      </p:sp>
      <p:sp>
        <p:nvSpPr>
          <p:cNvPr name="Freeform 3" id="3"/>
          <p:cNvSpPr/>
          <p:nvPr/>
        </p:nvSpPr>
        <p:spPr>
          <a:xfrm flipH="false" flipV="false" rot="0">
            <a:off x="10680440" y="1834002"/>
            <a:ext cx="5914272" cy="5303020"/>
          </a:xfrm>
          <a:custGeom>
            <a:avLst/>
            <a:gdLst/>
            <a:ahLst/>
            <a:cxnLst/>
            <a:rect r="r" b="b" t="t" l="l"/>
            <a:pathLst>
              <a:path h="5303020" w="5914272">
                <a:moveTo>
                  <a:pt x="0" y="0"/>
                </a:moveTo>
                <a:lnTo>
                  <a:pt x="5914271" y="0"/>
                </a:lnTo>
                <a:lnTo>
                  <a:pt x="5914271" y="5303020"/>
                </a:lnTo>
                <a:lnTo>
                  <a:pt x="0" y="5303020"/>
                </a:lnTo>
                <a:lnTo>
                  <a:pt x="0" y="0"/>
                </a:lnTo>
                <a:close/>
              </a:path>
            </a:pathLst>
          </a:custGeom>
          <a:blipFill>
            <a:blip r:embed="rId3"/>
            <a:stretch>
              <a:fillRect l="0" t="0" r="0" b="0"/>
            </a:stretch>
          </a:blipFill>
        </p:spPr>
      </p:sp>
      <p:sp>
        <p:nvSpPr>
          <p:cNvPr name="TextBox 4" id="4"/>
          <p:cNvSpPr txBox="true"/>
          <p:nvPr/>
        </p:nvSpPr>
        <p:spPr>
          <a:xfrm rot="0">
            <a:off x="515149" y="962025"/>
            <a:ext cx="8735210" cy="1254125"/>
          </a:xfrm>
          <a:prstGeom prst="rect">
            <a:avLst/>
          </a:prstGeom>
        </p:spPr>
        <p:txBody>
          <a:bodyPr anchor="t" rtlCol="false" tIns="0" lIns="0" bIns="0" rIns="0">
            <a:spAutoFit/>
          </a:bodyPr>
          <a:lstStyle/>
          <a:p>
            <a:pPr algn="l">
              <a:lnSpc>
                <a:spcPts val="4599"/>
              </a:lnSpc>
            </a:pPr>
            <a:r>
              <a:rPr lang="en-US" sz="3999">
                <a:solidFill>
                  <a:srgbClr val="FFFFFF"/>
                </a:solidFill>
                <a:latin typeface="Retropix Bold"/>
              </a:rPr>
              <a:t>VULNERABLE AND NOT VULNERABLE RATIO</a:t>
            </a:r>
          </a:p>
        </p:txBody>
      </p:sp>
      <p:sp>
        <p:nvSpPr>
          <p:cNvPr name="TextBox 5" id="5"/>
          <p:cNvSpPr txBox="true"/>
          <p:nvPr/>
        </p:nvSpPr>
        <p:spPr>
          <a:xfrm rot="0">
            <a:off x="10680440" y="7287792"/>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WORD LENGTH</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768568" y="2584237"/>
            <a:ext cx="6292888" cy="5166604"/>
          </a:xfrm>
          <a:custGeom>
            <a:avLst/>
            <a:gdLst/>
            <a:ahLst/>
            <a:cxnLst/>
            <a:rect r="r" b="b" t="t" l="l"/>
            <a:pathLst>
              <a:path h="5166604" w="6292888">
                <a:moveTo>
                  <a:pt x="0" y="0"/>
                </a:moveTo>
                <a:lnTo>
                  <a:pt x="6292888" y="0"/>
                </a:lnTo>
                <a:lnTo>
                  <a:pt x="6292888" y="5166604"/>
                </a:lnTo>
                <a:lnTo>
                  <a:pt x="0" y="5166604"/>
                </a:lnTo>
                <a:lnTo>
                  <a:pt x="0" y="0"/>
                </a:lnTo>
                <a:close/>
              </a:path>
            </a:pathLst>
          </a:custGeom>
          <a:blipFill>
            <a:blip r:embed="rId2"/>
            <a:stretch>
              <a:fillRect l="0" t="0" r="0" b="0"/>
            </a:stretch>
          </a:blipFill>
        </p:spPr>
      </p:sp>
      <p:sp>
        <p:nvSpPr>
          <p:cNvPr name="Freeform 3" id="3"/>
          <p:cNvSpPr/>
          <p:nvPr/>
        </p:nvSpPr>
        <p:spPr>
          <a:xfrm flipH="false" flipV="false" rot="0">
            <a:off x="10680440" y="2584237"/>
            <a:ext cx="6534235" cy="5166604"/>
          </a:xfrm>
          <a:custGeom>
            <a:avLst/>
            <a:gdLst/>
            <a:ahLst/>
            <a:cxnLst/>
            <a:rect r="r" b="b" t="t" l="l"/>
            <a:pathLst>
              <a:path h="5166604" w="6534235">
                <a:moveTo>
                  <a:pt x="0" y="0"/>
                </a:moveTo>
                <a:lnTo>
                  <a:pt x="6534234" y="0"/>
                </a:lnTo>
                <a:lnTo>
                  <a:pt x="6534234" y="5166604"/>
                </a:lnTo>
                <a:lnTo>
                  <a:pt x="0" y="5166604"/>
                </a:lnTo>
                <a:lnTo>
                  <a:pt x="0" y="0"/>
                </a:lnTo>
                <a:close/>
              </a:path>
            </a:pathLst>
          </a:custGeom>
          <a:blipFill>
            <a:blip r:embed="rId3"/>
            <a:stretch>
              <a:fillRect l="0" t="0" r="0" b="0"/>
            </a:stretch>
          </a:blipFill>
        </p:spPr>
      </p:sp>
      <p:sp>
        <p:nvSpPr>
          <p:cNvPr name="TextBox 4" id="4"/>
          <p:cNvSpPr txBox="true"/>
          <p:nvPr/>
        </p:nvSpPr>
        <p:spPr>
          <a:xfrm rot="0">
            <a:off x="515149" y="914400"/>
            <a:ext cx="8735210" cy="1267460"/>
          </a:xfrm>
          <a:prstGeom prst="rect">
            <a:avLst/>
          </a:prstGeom>
        </p:spPr>
        <p:txBody>
          <a:bodyPr anchor="t" rtlCol="false" tIns="0" lIns="0" bIns="0" rIns="0">
            <a:spAutoFit/>
          </a:bodyPr>
          <a:lstStyle/>
          <a:p>
            <a:pPr algn="l">
              <a:lnSpc>
                <a:spcPts val="8739"/>
              </a:lnSpc>
            </a:pPr>
            <a:r>
              <a:rPr lang="en-US" sz="7599">
                <a:solidFill>
                  <a:srgbClr val="FFFFFF"/>
                </a:solidFill>
                <a:latin typeface="Retropix Bold"/>
              </a:rPr>
              <a:t>WORD LENGTH</a:t>
            </a:r>
          </a:p>
        </p:txBody>
      </p:sp>
      <p:sp>
        <p:nvSpPr>
          <p:cNvPr name="TextBox 5" id="5"/>
          <p:cNvSpPr txBox="true"/>
          <p:nvPr/>
        </p:nvSpPr>
        <p:spPr>
          <a:xfrm rot="0">
            <a:off x="10680440" y="7990839"/>
            <a:ext cx="8117562" cy="1267461"/>
          </a:xfrm>
          <a:prstGeom prst="rect">
            <a:avLst/>
          </a:prstGeom>
        </p:spPr>
        <p:txBody>
          <a:bodyPr anchor="t" rtlCol="false" tIns="0" lIns="0" bIns="0" rIns="0">
            <a:spAutoFit/>
          </a:bodyPr>
          <a:lstStyle/>
          <a:p>
            <a:pPr algn="l">
              <a:lnSpc>
                <a:spcPts val="8740"/>
              </a:lnSpc>
            </a:pPr>
            <a:r>
              <a:rPr lang="en-US" sz="7600">
                <a:solidFill>
                  <a:srgbClr val="87DDEB"/>
                </a:solidFill>
                <a:latin typeface="Retropix Bold Italics"/>
              </a:rPr>
              <a:t>CHAR LENGTH</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DAF6hQP9MYQ</dc:identifier>
  <dcterms:modified xsi:type="dcterms:W3CDTF">2011-08-01T06:04:30Z</dcterms:modified>
  <cp:revision>1</cp:revision>
  <dc:title>compsec-project</dc:title>
</cp:coreProperties>
</file>